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8"/>
  </p:notesMasterIdLst>
  <p:sldIdLst>
    <p:sldId id="256" r:id="rId2"/>
    <p:sldId id="257" r:id="rId3"/>
    <p:sldId id="315" r:id="rId4"/>
    <p:sldId id="316" r:id="rId5"/>
    <p:sldId id="314" r:id="rId6"/>
    <p:sldId id="327" r:id="rId7"/>
    <p:sldId id="317" r:id="rId8"/>
    <p:sldId id="307" r:id="rId9"/>
    <p:sldId id="318" r:id="rId10"/>
    <p:sldId id="321" r:id="rId11"/>
    <p:sldId id="311" r:id="rId12"/>
    <p:sldId id="319" r:id="rId13"/>
    <p:sldId id="325" r:id="rId14"/>
    <p:sldId id="328" r:id="rId15"/>
    <p:sldId id="326" r:id="rId16"/>
    <p:sldId id="32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9" autoAdjust="0"/>
    <p:restoredTop sz="96374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outlineViewPr>
    <p:cViewPr>
      <p:scale>
        <a:sx n="33" d="100"/>
        <a:sy n="33" d="100"/>
      </p:scale>
      <p:origin x="0" y="-4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1FF020-1B06-4EF1-8035-2D88CCEC2C0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801227F7-03E9-422D-8917-35EF559FABB8}">
      <dgm:prSet phldrT="[Text]"/>
      <dgm:spPr/>
      <dgm:t>
        <a:bodyPr/>
        <a:lstStyle/>
        <a:p>
          <a:r>
            <a:rPr lang="en-US" dirty="0"/>
            <a:t>Levels of competence </a:t>
          </a:r>
          <a:endParaRPr lang="de-DE" dirty="0"/>
        </a:p>
      </dgm:t>
    </dgm:pt>
    <dgm:pt modelId="{426EB8AD-D29B-4207-BB63-1215D720AF82}" type="parTrans" cxnId="{437165F1-6801-4DE8-BB82-454D16E78498}">
      <dgm:prSet/>
      <dgm:spPr/>
      <dgm:t>
        <a:bodyPr/>
        <a:lstStyle/>
        <a:p>
          <a:endParaRPr lang="de-DE"/>
        </a:p>
      </dgm:t>
    </dgm:pt>
    <dgm:pt modelId="{4570E2EB-6511-41F9-8A79-8814FB44BBC8}" type="sibTrans" cxnId="{437165F1-6801-4DE8-BB82-454D16E78498}">
      <dgm:prSet/>
      <dgm:spPr/>
      <dgm:t>
        <a:bodyPr/>
        <a:lstStyle/>
        <a:p>
          <a:endParaRPr lang="de-DE"/>
        </a:p>
      </dgm:t>
    </dgm:pt>
    <dgm:pt modelId="{EF3AA499-6905-463B-89A8-1EC631DCF132}">
      <dgm:prSet phldrT="[Text]" custT="1"/>
      <dgm:spPr/>
      <dgm:t>
        <a:bodyPr/>
        <a:lstStyle/>
        <a:p>
          <a:r>
            <a:rPr lang="en-US" sz="2000" b="0" i="0" u="none" dirty="0"/>
            <a:t>Level 0 - Basic Cybersecurity</a:t>
          </a:r>
          <a:endParaRPr lang="de-DE" sz="2000" b="0" dirty="0"/>
        </a:p>
      </dgm:t>
    </dgm:pt>
    <dgm:pt modelId="{11F5A0D6-D05D-477C-ADA1-0216D326C58A}" type="parTrans" cxnId="{16B98CA5-8319-4C85-AD46-086D92673B32}">
      <dgm:prSet/>
      <dgm:spPr/>
      <dgm:t>
        <a:bodyPr/>
        <a:lstStyle/>
        <a:p>
          <a:endParaRPr lang="de-DE"/>
        </a:p>
      </dgm:t>
    </dgm:pt>
    <dgm:pt modelId="{3D7427B3-3BFE-4E65-9C48-768AB1E37B80}" type="sibTrans" cxnId="{16B98CA5-8319-4C85-AD46-086D92673B32}">
      <dgm:prSet/>
      <dgm:spPr/>
      <dgm:t>
        <a:bodyPr/>
        <a:lstStyle/>
        <a:p>
          <a:endParaRPr lang="de-DE"/>
        </a:p>
      </dgm:t>
    </dgm:pt>
    <dgm:pt modelId="{75D3CF17-A1AF-4B52-8B6B-C82B81313D09}">
      <dgm:prSet phldrT="[Text]"/>
      <dgm:spPr/>
      <dgm:t>
        <a:bodyPr/>
        <a:lstStyle/>
        <a:p>
          <a:r>
            <a:rPr lang="en-US" dirty="0"/>
            <a:t>Topical pillars </a:t>
          </a:r>
          <a:endParaRPr lang="de-DE" dirty="0"/>
        </a:p>
      </dgm:t>
    </dgm:pt>
    <dgm:pt modelId="{48E7E35F-3010-46E2-8136-43C9CC9AEBDE}" type="parTrans" cxnId="{86D436E7-F1DB-4042-A9C2-6F800208BB61}">
      <dgm:prSet/>
      <dgm:spPr/>
      <dgm:t>
        <a:bodyPr/>
        <a:lstStyle/>
        <a:p>
          <a:endParaRPr lang="de-DE"/>
        </a:p>
      </dgm:t>
    </dgm:pt>
    <dgm:pt modelId="{DAB34DDE-9464-4E85-B76A-B823A3371282}" type="sibTrans" cxnId="{86D436E7-F1DB-4042-A9C2-6F800208BB61}">
      <dgm:prSet/>
      <dgm:spPr/>
      <dgm:t>
        <a:bodyPr/>
        <a:lstStyle/>
        <a:p>
          <a:endParaRPr lang="de-DE"/>
        </a:p>
      </dgm:t>
    </dgm:pt>
    <dgm:pt modelId="{AA374253-E563-4106-9376-DE0DA185175E}">
      <dgm:prSet phldrT="[Text]" custT="1"/>
      <dgm:spPr/>
      <dgm:t>
        <a:bodyPr/>
        <a:lstStyle/>
        <a:p>
          <a:r>
            <a:rPr lang="en-US" sz="2000" b="0" i="0" u="none" dirty="0"/>
            <a:t>Cybersecurity awareness, incl. cyber-secure behavior</a:t>
          </a:r>
          <a:endParaRPr lang="de-DE" sz="2000" b="0" dirty="0"/>
        </a:p>
      </dgm:t>
    </dgm:pt>
    <dgm:pt modelId="{A3B9E8AE-B702-4E15-82B7-7AC1B5C2F4AD}" type="parTrans" cxnId="{ECD38046-EF8B-4F2A-8D23-E4415191E4DB}">
      <dgm:prSet/>
      <dgm:spPr/>
      <dgm:t>
        <a:bodyPr/>
        <a:lstStyle/>
        <a:p>
          <a:endParaRPr lang="de-DE"/>
        </a:p>
      </dgm:t>
    </dgm:pt>
    <dgm:pt modelId="{3FDCE6B9-7DF2-4408-851F-F99FC32AEBA4}" type="sibTrans" cxnId="{ECD38046-EF8B-4F2A-8D23-E4415191E4DB}">
      <dgm:prSet/>
      <dgm:spPr/>
      <dgm:t>
        <a:bodyPr/>
        <a:lstStyle/>
        <a:p>
          <a:endParaRPr lang="de-DE"/>
        </a:p>
      </dgm:t>
    </dgm:pt>
    <dgm:pt modelId="{49BB0708-B1C3-4A1C-A9D8-8D8B634ECB39}">
      <dgm:prSet phldrT="[Text]" custT="1"/>
      <dgm:spPr/>
      <dgm:t>
        <a:bodyPr/>
        <a:lstStyle/>
        <a:p>
          <a:r>
            <a:rPr lang="en-US" sz="2000" b="0" i="0" u="none" dirty="0"/>
            <a:t>Knowledge about GEIGER</a:t>
          </a:r>
          <a:endParaRPr lang="de-DE" sz="2000" b="0" dirty="0"/>
        </a:p>
      </dgm:t>
    </dgm:pt>
    <dgm:pt modelId="{F48EDE0A-64A2-47B4-BC9E-BEC364596D8D}" type="parTrans" cxnId="{825E7212-5DAA-47E3-9098-79666461A9E9}">
      <dgm:prSet/>
      <dgm:spPr/>
      <dgm:t>
        <a:bodyPr/>
        <a:lstStyle/>
        <a:p>
          <a:endParaRPr lang="de-DE"/>
        </a:p>
      </dgm:t>
    </dgm:pt>
    <dgm:pt modelId="{D989627B-7BD0-4973-BC2B-E3D18F9F4CE0}" type="sibTrans" cxnId="{825E7212-5DAA-47E3-9098-79666461A9E9}">
      <dgm:prSet/>
      <dgm:spPr/>
      <dgm:t>
        <a:bodyPr/>
        <a:lstStyle/>
        <a:p>
          <a:endParaRPr lang="de-DE"/>
        </a:p>
      </dgm:t>
    </dgm:pt>
    <dgm:pt modelId="{AF8183AD-67A1-4202-8905-D654E1FDDB05}">
      <dgm:prSet phldrT="[Text]"/>
      <dgm:spPr/>
      <dgm:t>
        <a:bodyPr/>
        <a:lstStyle/>
        <a:p>
          <a:r>
            <a:rPr lang="en-US" dirty="0"/>
            <a:t>Object layers </a:t>
          </a:r>
          <a:endParaRPr lang="de-DE" dirty="0"/>
        </a:p>
      </dgm:t>
    </dgm:pt>
    <dgm:pt modelId="{E2CA5F37-B496-4138-BA37-0FA1CC266668}" type="parTrans" cxnId="{85127BA4-CCC2-4FC8-8EA8-5DF7732252AD}">
      <dgm:prSet/>
      <dgm:spPr/>
      <dgm:t>
        <a:bodyPr/>
        <a:lstStyle/>
        <a:p>
          <a:endParaRPr lang="de-DE"/>
        </a:p>
      </dgm:t>
    </dgm:pt>
    <dgm:pt modelId="{7EC4768B-3441-4F9B-866C-5ECCDCCFB79C}" type="sibTrans" cxnId="{85127BA4-CCC2-4FC8-8EA8-5DF7732252AD}">
      <dgm:prSet/>
      <dgm:spPr/>
      <dgm:t>
        <a:bodyPr/>
        <a:lstStyle/>
        <a:p>
          <a:endParaRPr lang="de-DE"/>
        </a:p>
      </dgm:t>
    </dgm:pt>
    <dgm:pt modelId="{F75708C8-94D6-48A5-9529-4E7B2C43E51C}">
      <dgm:prSet phldrT="[Text]" custT="1"/>
      <dgm:spPr/>
      <dgm:t>
        <a:bodyPr/>
        <a:lstStyle/>
        <a:p>
          <a:r>
            <a:rPr lang="de-DE" sz="2000" dirty="0"/>
            <a:t>Phishing</a:t>
          </a:r>
        </a:p>
      </dgm:t>
    </dgm:pt>
    <dgm:pt modelId="{E23BBAB8-3DD6-4B77-B836-16F8C6088DB4}" type="parTrans" cxnId="{0727D080-A95A-4C0E-B57D-EB8A6088E74A}">
      <dgm:prSet/>
      <dgm:spPr/>
      <dgm:t>
        <a:bodyPr/>
        <a:lstStyle/>
        <a:p>
          <a:endParaRPr lang="de-DE"/>
        </a:p>
      </dgm:t>
    </dgm:pt>
    <dgm:pt modelId="{B1024236-AC75-4194-B914-CC11AC6F9CF8}" type="sibTrans" cxnId="{0727D080-A95A-4C0E-B57D-EB8A6088E74A}">
      <dgm:prSet/>
      <dgm:spPr/>
      <dgm:t>
        <a:bodyPr/>
        <a:lstStyle/>
        <a:p>
          <a:endParaRPr lang="de-DE"/>
        </a:p>
      </dgm:t>
    </dgm:pt>
    <dgm:pt modelId="{A0E53434-3B32-4C6B-A7CD-9C1EDEAC3A46}">
      <dgm:prSet phldrT="[Text]" custT="1"/>
      <dgm:spPr/>
      <dgm:t>
        <a:bodyPr/>
        <a:lstStyle/>
        <a:p>
          <a:r>
            <a:rPr lang="de-DE" sz="2000" dirty="0"/>
            <a:t>….</a:t>
          </a:r>
        </a:p>
      </dgm:t>
    </dgm:pt>
    <dgm:pt modelId="{76C9E5F2-6CAD-44F7-919A-F577BDFED6F5}" type="parTrans" cxnId="{6E6865AB-1F69-4C49-8510-87FEB6F981FB}">
      <dgm:prSet/>
      <dgm:spPr/>
      <dgm:t>
        <a:bodyPr/>
        <a:lstStyle/>
        <a:p>
          <a:endParaRPr lang="de-DE"/>
        </a:p>
      </dgm:t>
    </dgm:pt>
    <dgm:pt modelId="{DFF89B18-F5ED-4764-B4FC-918918168CD9}" type="sibTrans" cxnId="{6E6865AB-1F69-4C49-8510-87FEB6F981FB}">
      <dgm:prSet/>
      <dgm:spPr/>
      <dgm:t>
        <a:bodyPr/>
        <a:lstStyle/>
        <a:p>
          <a:endParaRPr lang="de-DE"/>
        </a:p>
      </dgm:t>
    </dgm:pt>
    <dgm:pt modelId="{BF9EE56F-2699-40EF-866F-42BF91E3468D}">
      <dgm:prSet custT="1"/>
      <dgm:spPr/>
      <dgm:t>
        <a:bodyPr/>
        <a:lstStyle/>
        <a:p>
          <a:r>
            <a:rPr lang="en-US" sz="2000" b="0" i="0" u="none" dirty="0"/>
            <a:t>Level 1 - General MSE-Related Cybersecurity</a:t>
          </a:r>
          <a:endParaRPr lang="en-GB" sz="2000" b="0" dirty="0"/>
        </a:p>
      </dgm:t>
    </dgm:pt>
    <dgm:pt modelId="{E6EB6757-882B-4C1A-9F39-1BA0B3ED88BA}" type="parTrans" cxnId="{E445DD1E-FD94-4D76-9DD0-7FAD16E187B8}">
      <dgm:prSet/>
      <dgm:spPr/>
      <dgm:t>
        <a:bodyPr/>
        <a:lstStyle/>
        <a:p>
          <a:endParaRPr lang="de-DE"/>
        </a:p>
      </dgm:t>
    </dgm:pt>
    <dgm:pt modelId="{70D02F7F-5516-4FD1-B5B7-2AD5C70FF6EA}" type="sibTrans" cxnId="{E445DD1E-FD94-4D76-9DD0-7FAD16E187B8}">
      <dgm:prSet/>
      <dgm:spPr/>
      <dgm:t>
        <a:bodyPr/>
        <a:lstStyle/>
        <a:p>
          <a:endParaRPr lang="de-DE"/>
        </a:p>
      </dgm:t>
    </dgm:pt>
    <dgm:pt modelId="{B0E3CEE3-1E8A-4ADE-BB34-0E4DFD3CC4E8}">
      <dgm:prSet custT="1"/>
      <dgm:spPr/>
      <dgm:t>
        <a:bodyPr/>
        <a:lstStyle/>
        <a:p>
          <a:r>
            <a:rPr lang="en-US" sz="2000" b="0" i="0" u="none" dirty="0"/>
            <a:t>Level 2 - Advanced MSE-Related Cybersecurity</a:t>
          </a:r>
          <a:endParaRPr lang="en-GB" sz="2000" b="0" dirty="0"/>
        </a:p>
      </dgm:t>
    </dgm:pt>
    <dgm:pt modelId="{34C1E1B9-79B2-44D4-BBF4-FC7ECDA47224}" type="parTrans" cxnId="{626508CE-2391-4F89-BE30-BFF427A96EB4}">
      <dgm:prSet/>
      <dgm:spPr/>
      <dgm:t>
        <a:bodyPr/>
        <a:lstStyle/>
        <a:p>
          <a:endParaRPr lang="de-DE"/>
        </a:p>
      </dgm:t>
    </dgm:pt>
    <dgm:pt modelId="{E725BCA2-0C33-4E6A-BAF5-4DC320462B78}" type="sibTrans" cxnId="{626508CE-2391-4F89-BE30-BFF427A96EB4}">
      <dgm:prSet/>
      <dgm:spPr/>
      <dgm:t>
        <a:bodyPr/>
        <a:lstStyle/>
        <a:p>
          <a:endParaRPr lang="de-DE"/>
        </a:p>
      </dgm:t>
    </dgm:pt>
    <dgm:pt modelId="{0640F4F9-4CE0-40F7-813F-4BCCFA291E1A}">
      <dgm:prSet custT="1"/>
      <dgm:spPr/>
      <dgm:t>
        <a:bodyPr/>
        <a:lstStyle/>
        <a:p>
          <a:r>
            <a:rPr lang="en-US" sz="2000" b="0" i="0" u="none" dirty="0"/>
            <a:t>Level 3 - MSE-Related Cybersecurity Proficiency</a:t>
          </a:r>
          <a:endParaRPr lang="en-GB" sz="2000" b="0" dirty="0"/>
        </a:p>
      </dgm:t>
    </dgm:pt>
    <dgm:pt modelId="{659F69B0-A3E8-4EFF-AD73-AD42E741370B}" type="parTrans" cxnId="{16B3E5DB-5BDB-4BD1-AFC2-54F2A019F869}">
      <dgm:prSet/>
      <dgm:spPr/>
      <dgm:t>
        <a:bodyPr/>
        <a:lstStyle/>
        <a:p>
          <a:endParaRPr lang="de-DE"/>
        </a:p>
      </dgm:t>
    </dgm:pt>
    <dgm:pt modelId="{E4D2AC21-B429-40D0-9A69-E4F5369C7F84}" type="sibTrans" cxnId="{16B3E5DB-5BDB-4BD1-AFC2-54F2A019F869}">
      <dgm:prSet/>
      <dgm:spPr/>
      <dgm:t>
        <a:bodyPr/>
        <a:lstStyle/>
        <a:p>
          <a:endParaRPr lang="de-DE"/>
        </a:p>
      </dgm:t>
    </dgm:pt>
    <dgm:pt modelId="{6A368C4F-9624-4275-A639-A377AFB47E8A}">
      <dgm:prSet custT="1"/>
      <dgm:spPr/>
      <dgm:t>
        <a:bodyPr/>
        <a:lstStyle/>
        <a:p>
          <a:r>
            <a:rPr lang="en-US" sz="2000" b="0" i="0" u="none" dirty="0"/>
            <a:t>Level 4 – IT Specialist</a:t>
          </a:r>
          <a:endParaRPr lang="en-GB" sz="2100" b="0" dirty="0"/>
        </a:p>
      </dgm:t>
    </dgm:pt>
    <dgm:pt modelId="{6EE373EF-20F2-4F8A-8ED5-ECC1EB6083CE}" type="parTrans" cxnId="{1168EAFD-4FF2-49BB-83A5-DFB083785E3B}">
      <dgm:prSet/>
      <dgm:spPr/>
      <dgm:t>
        <a:bodyPr/>
        <a:lstStyle/>
        <a:p>
          <a:endParaRPr lang="de-DE"/>
        </a:p>
      </dgm:t>
    </dgm:pt>
    <dgm:pt modelId="{B81A8685-1D53-4B91-A414-4BE071A19CC7}" type="sibTrans" cxnId="{1168EAFD-4FF2-49BB-83A5-DFB083785E3B}">
      <dgm:prSet/>
      <dgm:spPr/>
      <dgm:t>
        <a:bodyPr/>
        <a:lstStyle/>
        <a:p>
          <a:endParaRPr lang="de-DE"/>
        </a:p>
      </dgm:t>
    </dgm:pt>
    <dgm:pt modelId="{1E41EA2D-4ACB-4602-8C8E-C357C2B9B811}">
      <dgm:prSet custT="1"/>
      <dgm:spPr/>
      <dgm:t>
        <a:bodyPr/>
        <a:lstStyle/>
        <a:p>
          <a:r>
            <a:rPr lang="en-US" sz="2000" b="0" i="0" u="none" dirty="0"/>
            <a:t>Interaction with other users of GEIGER</a:t>
          </a:r>
          <a:endParaRPr lang="en-GB" sz="2000" b="0" i="0" u="none" dirty="0"/>
        </a:p>
      </dgm:t>
    </dgm:pt>
    <dgm:pt modelId="{8B6D53C1-5E81-4B28-92D7-9CC9DFD227E0}" type="parTrans" cxnId="{C56D2C0E-4A4A-4E79-AB63-70FF39334ECA}">
      <dgm:prSet/>
      <dgm:spPr/>
      <dgm:t>
        <a:bodyPr/>
        <a:lstStyle/>
        <a:p>
          <a:endParaRPr lang="de-DE"/>
        </a:p>
      </dgm:t>
    </dgm:pt>
    <dgm:pt modelId="{F2DEB18E-320E-4A9E-9AD4-EF5C9A4B277B}" type="sibTrans" cxnId="{C56D2C0E-4A4A-4E79-AB63-70FF39334ECA}">
      <dgm:prSet/>
      <dgm:spPr/>
      <dgm:t>
        <a:bodyPr/>
        <a:lstStyle/>
        <a:p>
          <a:endParaRPr lang="de-DE"/>
        </a:p>
      </dgm:t>
    </dgm:pt>
    <dgm:pt modelId="{C110CCE5-6862-49DF-A1EC-413B5DBE6792}">
      <dgm:prSet phldrT="[Text]" custT="1"/>
      <dgm:spPr/>
      <dgm:t>
        <a:bodyPr/>
        <a:lstStyle/>
        <a:p>
          <a:r>
            <a:rPr lang="de-DE" sz="2000" dirty="0"/>
            <a:t>Identity </a:t>
          </a:r>
          <a:r>
            <a:rPr lang="de-DE" sz="2000" dirty="0" err="1"/>
            <a:t>Theft</a:t>
          </a:r>
          <a:endParaRPr lang="de-DE" sz="2000" dirty="0"/>
        </a:p>
      </dgm:t>
    </dgm:pt>
    <dgm:pt modelId="{3214E24C-A689-4209-BBDA-32040917C18C}" type="parTrans" cxnId="{9CD46A8C-248F-4CFD-ABDC-033B19774CD5}">
      <dgm:prSet/>
      <dgm:spPr/>
      <dgm:t>
        <a:bodyPr/>
        <a:lstStyle/>
        <a:p>
          <a:endParaRPr lang="de-DE"/>
        </a:p>
      </dgm:t>
    </dgm:pt>
    <dgm:pt modelId="{977D8E63-D77C-4EF8-BE1E-CACA01511B0D}" type="sibTrans" cxnId="{9CD46A8C-248F-4CFD-ABDC-033B19774CD5}">
      <dgm:prSet/>
      <dgm:spPr/>
      <dgm:t>
        <a:bodyPr/>
        <a:lstStyle/>
        <a:p>
          <a:endParaRPr lang="de-DE"/>
        </a:p>
      </dgm:t>
    </dgm:pt>
    <dgm:pt modelId="{8A90DEA5-4E4F-4798-8894-FC83494EC539}">
      <dgm:prSet phldrT="[Text]" custT="1"/>
      <dgm:spPr/>
      <dgm:t>
        <a:bodyPr/>
        <a:lstStyle/>
        <a:p>
          <a:r>
            <a:rPr lang="de-DE" sz="2000" dirty="0"/>
            <a:t>Malware</a:t>
          </a:r>
        </a:p>
      </dgm:t>
    </dgm:pt>
    <dgm:pt modelId="{83B2B25E-C0AF-442F-BC37-000A758A0AC2}" type="parTrans" cxnId="{771B777A-AD25-4857-A354-05321C3C67E5}">
      <dgm:prSet/>
      <dgm:spPr/>
      <dgm:t>
        <a:bodyPr/>
        <a:lstStyle/>
        <a:p>
          <a:endParaRPr lang="de-DE"/>
        </a:p>
      </dgm:t>
    </dgm:pt>
    <dgm:pt modelId="{EF86D61B-A6D7-4067-A1E4-A374F6E3ABE0}" type="sibTrans" cxnId="{771B777A-AD25-4857-A354-05321C3C67E5}">
      <dgm:prSet/>
      <dgm:spPr/>
      <dgm:t>
        <a:bodyPr/>
        <a:lstStyle/>
        <a:p>
          <a:endParaRPr lang="de-DE"/>
        </a:p>
      </dgm:t>
    </dgm:pt>
    <dgm:pt modelId="{4A4DD0EB-C017-4D07-9DF4-5520F2DAE09D}">
      <dgm:prSet phldrT="[Text]" custT="1"/>
      <dgm:spPr/>
      <dgm:t>
        <a:bodyPr/>
        <a:lstStyle/>
        <a:p>
          <a:r>
            <a:rPr lang="de-DE" sz="2000" dirty="0" err="1"/>
            <a:t>DDoS</a:t>
          </a:r>
          <a:endParaRPr lang="de-DE" sz="2000" dirty="0"/>
        </a:p>
      </dgm:t>
    </dgm:pt>
    <dgm:pt modelId="{44868700-F3CD-44F9-A7A6-68651C420127}" type="parTrans" cxnId="{3E09087D-6EBC-41CB-AC96-D3C4D529E8DF}">
      <dgm:prSet/>
      <dgm:spPr/>
      <dgm:t>
        <a:bodyPr/>
        <a:lstStyle/>
        <a:p>
          <a:endParaRPr lang="de-DE"/>
        </a:p>
      </dgm:t>
    </dgm:pt>
    <dgm:pt modelId="{5610B342-06BA-4850-BC59-4F0F7A9FBF61}" type="sibTrans" cxnId="{3E09087D-6EBC-41CB-AC96-D3C4D529E8DF}">
      <dgm:prSet/>
      <dgm:spPr/>
      <dgm:t>
        <a:bodyPr/>
        <a:lstStyle/>
        <a:p>
          <a:endParaRPr lang="de-DE"/>
        </a:p>
      </dgm:t>
    </dgm:pt>
    <dgm:pt modelId="{B7E8E2FA-EE48-46F2-AAA0-7721CCBBA498}">
      <dgm:prSet phldrT="[Text]" custT="1"/>
      <dgm:spPr/>
      <dgm:t>
        <a:bodyPr/>
        <a:lstStyle/>
        <a:p>
          <a:r>
            <a:rPr lang="de-DE" sz="2000" dirty="0"/>
            <a:t>Ransomware</a:t>
          </a:r>
        </a:p>
      </dgm:t>
    </dgm:pt>
    <dgm:pt modelId="{A060A3E5-4A0F-452A-8636-550C81FF706B}" type="parTrans" cxnId="{CB73F6A3-1E6B-4FAF-AFAB-29F4E52208C3}">
      <dgm:prSet/>
      <dgm:spPr/>
      <dgm:t>
        <a:bodyPr/>
        <a:lstStyle/>
        <a:p>
          <a:endParaRPr lang="de-DE"/>
        </a:p>
      </dgm:t>
    </dgm:pt>
    <dgm:pt modelId="{24929330-8BF7-43AA-A382-8FFBAD56F78E}" type="sibTrans" cxnId="{CB73F6A3-1E6B-4FAF-AFAB-29F4E52208C3}">
      <dgm:prSet/>
      <dgm:spPr/>
      <dgm:t>
        <a:bodyPr/>
        <a:lstStyle/>
        <a:p>
          <a:endParaRPr lang="de-DE"/>
        </a:p>
      </dgm:t>
    </dgm:pt>
    <dgm:pt modelId="{52FC99A4-8B9A-4E01-989F-C1C97678F5A0}">
      <dgm:prSet phldrT="[Text]"/>
      <dgm:spPr/>
      <dgm:t>
        <a:bodyPr/>
        <a:lstStyle/>
        <a:p>
          <a:endParaRPr lang="de-DE" sz="2200" dirty="0"/>
        </a:p>
      </dgm:t>
    </dgm:pt>
    <dgm:pt modelId="{172C199D-84A8-468E-AA74-D0D0B526CB8C}" type="parTrans" cxnId="{346A76EA-E917-4959-8DD2-C3F44903EA40}">
      <dgm:prSet/>
      <dgm:spPr/>
      <dgm:t>
        <a:bodyPr/>
        <a:lstStyle/>
        <a:p>
          <a:endParaRPr lang="de-DE"/>
        </a:p>
      </dgm:t>
    </dgm:pt>
    <dgm:pt modelId="{31377E48-4AE3-4967-B22E-F49F7B0E0B27}" type="sibTrans" cxnId="{346A76EA-E917-4959-8DD2-C3F44903EA40}">
      <dgm:prSet/>
      <dgm:spPr/>
      <dgm:t>
        <a:bodyPr/>
        <a:lstStyle/>
        <a:p>
          <a:endParaRPr lang="de-DE"/>
        </a:p>
      </dgm:t>
    </dgm:pt>
    <dgm:pt modelId="{F5C781A3-FC99-4CCC-A68E-9249727E254A}">
      <dgm:prSet phldrT="[Text]" custT="1"/>
      <dgm:spPr/>
      <dgm:t>
        <a:bodyPr/>
        <a:lstStyle/>
        <a:p>
          <a:r>
            <a:rPr lang="de-DE" sz="2000" dirty="0"/>
            <a:t>Web-</a:t>
          </a:r>
          <a:r>
            <a:rPr lang="de-DE" sz="2000" dirty="0" err="1"/>
            <a:t>based</a:t>
          </a:r>
          <a:r>
            <a:rPr lang="de-DE" sz="2000" dirty="0"/>
            <a:t> </a:t>
          </a:r>
          <a:r>
            <a:rPr lang="de-DE" sz="2000" dirty="0" err="1"/>
            <a:t>Attacks</a:t>
          </a:r>
          <a:endParaRPr lang="de-DE" sz="2000" dirty="0"/>
        </a:p>
      </dgm:t>
    </dgm:pt>
    <dgm:pt modelId="{EAFFD30E-1F78-498E-9D97-D3C92209799B}" type="parTrans" cxnId="{2A411FC6-1782-4B71-9494-EE19F4359AE2}">
      <dgm:prSet/>
      <dgm:spPr/>
      <dgm:t>
        <a:bodyPr/>
        <a:lstStyle/>
        <a:p>
          <a:endParaRPr lang="de-DE"/>
        </a:p>
      </dgm:t>
    </dgm:pt>
    <dgm:pt modelId="{CC21942D-F75B-44E6-AD34-46829128432C}" type="sibTrans" cxnId="{2A411FC6-1782-4B71-9494-EE19F4359AE2}">
      <dgm:prSet/>
      <dgm:spPr/>
      <dgm:t>
        <a:bodyPr/>
        <a:lstStyle/>
        <a:p>
          <a:endParaRPr lang="de-DE"/>
        </a:p>
      </dgm:t>
    </dgm:pt>
    <dgm:pt modelId="{CE93B909-40F7-47D0-9336-D5DE553A0641}">
      <dgm:prSet phldrT="[Text]" custT="1"/>
      <dgm:spPr/>
      <dgm:t>
        <a:bodyPr/>
        <a:lstStyle/>
        <a:p>
          <a:r>
            <a:rPr lang="de-DE" sz="2000" dirty="0" err="1"/>
            <a:t>Physical</a:t>
          </a:r>
          <a:r>
            <a:rPr lang="de-DE" sz="2000" dirty="0"/>
            <a:t> Manipulation</a:t>
          </a:r>
        </a:p>
      </dgm:t>
    </dgm:pt>
    <dgm:pt modelId="{AA5AC4E9-5CDF-4A9B-848C-71520815A9BD}" type="parTrans" cxnId="{A61C2F4C-B2CF-435B-B920-8174CC68144C}">
      <dgm:prSet/>
      <dgm:spPr/>
      <dgm:t>
        <a:bodyPr/>
        <a:lstStyle/>
        <a:p>
          <a:endParaRPr lang="de-DE"/>
        </a:p>
      </dgm:t>
    </dgm:pt>
    <dgm:pt modelId="{92AE168B-03C9-436C-8064-D7583F99D4D6}" type="sibTrans" cxnId="{A61C2F4C-B2CF-435B-B920-8174CC68144C}">
      <dgm:prSet/>
      <dgm:spPr/>
      <dgm:t>
        <a:bodyPr/>
        <a:lstStyle/>
        <a:p>
          <a:endParaRPr lang="de-DE"/>
        </a:p>
      </dgm:t>
    </dgm:pt>
    <dgm:pt modelId="{437C0DBD-5D59-46B8-9D9B-5F962CCCF3B8}">
      <dgm:prSet phldrT="[Text]" custT="1"/>
      <dgm:spPr/>
      <dgm:t>
        <a:bodyPr/>
        <a:lstStyle/>
        <a:p>
          <a:r>
            <a:rPr lang="de-DE" sz="2000" dirty="0"/>
            <a:t>GDPR</a:t>
          </a:r>
        </a:p>
      </dgm:t>
    </dgm:pt>
    <dgm:pt modelId="{FCF34B7F-DAE4-4C4A-9B39-31CDBDEB5BAB}" type="parTrans" cxnId="{F1620A28-01A8-47BA-8F4D-D3BBF4C0B11C}">
      <dgm:prSet/>
      <dgm:spPr/>
      <dgm:t>
        <a:bodyPr/>
        <a:lstStyle/>
        <a:p>
          <a:endParaRPr lang="de-DE"/>
        </a:p>
      </dgm:t>
    </dgm:pt>
    <dgm:pt modelId="{829827F0-9BF6-4BCB-B87D-B3D491607FA8}" type="sibTrans" cxnId="{F1620A28-01A8-47BA-8F4D-D3BBF4C0B11C}">
      <dgm:prSet/>
      <dgm:spPr/>
      <dgm:t>
        <a:bodyPr/>
        <a:lstStyle/>
        <a:p>
          <a:endParaRPr lang="de-DE"/>
        </a:p>
      </dgm:t>
    </dgm:pt>
    <dgm:pt modelId="{221C7188-244F-4A56-B778-E904BF0F9C09}" type="pres">
      <dgm:prSet presAssocID="{EA1FF020-1B06-4EF1-8035-2D88CCEC2C01}" presName="Name0" presStyleCnt="0">
        <dgm:presLayoutVars>
          <dgm:dir/>
          <dgm:animLvl val="lvl"/>
          <dgm:resizeHandles val="exact"/>
        </dgm:presLayoutVars>
      </dgm:prSet>
      <dgm:spPr/>
    </dgm:pt>
    <dgm:pt modelId="{EE8A0355-ED06-4D67-AFAA-68C391BCD452}" type="pres">
      <dgm:prSet presAssocID="{801227F7-03E9-422D-8917-35EF559FABB8}" presName="composite" presStyleCnt="0"/>
      <dgm:spPr/>
    </dgm:pt>
    <dgm:pt modelId="{80A4CAA0-BAD5-43C7-9DB0-EC11432751A9}" type="pres">
      <dgm:prSet presAssocID="{801227F7-03E9-422D-8917-35EF559FABB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ADF7E22-C666-4A05-938A-0779C921A09E}" type="pres">
      <dgm:prSet presAssocID="{801227F7-03E9-422D-8917-35EF559FABB8}" presName="desTx" presStyleLbl="alignAccFollowNode1" presStyleIdx="0" presStyleCnt="3" custScaleX="100205">
        <dgm:presLayoutVars>
          <dgm:bulletEnabled val="1"/>
        </dgm:presLayoutVars>
      </dgm:prSet>
      <dgm:spPr/>
    </dgm:pt>
    <dgm:pt modelId="{AA45B7B3-EE80-43A8-BB43-E505738526BA}" type="pres">
      <dgm:prSet presAssocID="{4570E2EB-6511-41F9-8A79-8814FB44BBC8}" presName="space" presStyleCnt="0"/>
      <dgm:spPr/>
    </dgm:pt>
    <dgm:pt modelId="{A36EB7BE-3D57-41F6-A61B-BB301500231E}" type="pres">
      <dgm:prSet presAssocID="{75D3CF17-A1AF-4B52-8B6B-C82B81313D09}" presName="composite" presStyleCnt="0"/>
      <dgm:spPr/>
    </dgm:pt>
    <dgm:pt modelId="{6BDB62E8-0CA6-46A4-808C-FB8DF3CD7A03}" type="pres">
      <dgm:prSet presAssocID="{75D3CF17-A1AF-4B52-8B6B-C82B81313D09}" presName="parTx" presStyleLbl="alignNode1" presStyleIdx="1" presStyleCnt="3" custLinFactNeighborX="-399" custLinFactNeighborY="-796">
        <dgm:presLayoutVars>
          <dgm:chMax val="0"/>
          <dgm:chPref val="0"/>
          <dgm:bulletEnabled val="1"/>
        </dgm:presLayoutVars>
      </dgm:prSet>
      <dgm:spPr/>
    </dgm:pt>
    <dgm:pt modelId="{C45C3A48-B9C6-4E87-9E9C-B46F7D7577C5}" type="pres">
      <dgm:prSet presAssocID="{75D3CF17-A1AF-4B52-8B6B-C82B81313D09}" presName="desTx" presStyleLbl="alignAccFollowNode1" presStyleIdx="1" presStyleCnt="3" custLinFactNeighborX="-399" custLinFactNeighborY="-1452">
        <dgm:presLayoutVars>
          <dgm:bulletEnabled val="1"/>
        </dgm:presLayoutVars>
      </dgm:prSet>
      <dgm:spPr/>
    </dgm:pt>
    <dgm:pt modelId="{E93B8A25-0DB6-4013-A8E5-5825123F79AE}" type="pres">
      <dgm:prSet presAssocID="{DAB34DDE-9464-4E85-B76A-B823A3371282}" presName="space" presStyleCnt="0"/>
      <dgm:spPr/>
    </dgm:pt>
    <dgm:pt modelId="{0A48F84F-ED36-47F5-B77B-D9E88738EAD3}" type="pres">
      <dgm:prSet presAssocID="{AF8183AD-67A1-4202-8905-D654E1FDDB05}" presName="composite" presStyleCnt="0"/>
      <dgm:spPr/>
    </dgm:pt>
    <dgm:pt modelId="{76D42446-39FB-4715-89D2-570EEB6C882F}" type="pres">
      <dgm:prSet presAssocID="{AF8183AD-67A1-4202-8905-D654E1FDDB05}" presName="parTx" presStyleLbl="alignNode1" presStyleIdx="2" presStyleCnt="3" custLinFactNeighborX="103" custLinFactNeighborY="-796">
        <dgm:presLayoutVars>
          <dgm:chMax val="0"/>
          <dgm:chPref val="0"/>
          <dgm:bulletEnabled val="1"/>
        </dgm:presLayoutVars>
      </dgm:prSet>
      <dgm:spPr/>
    </dgm:pt>
    <dgm:pt modelId="{2F58ED64-C37B-4F13-B696-DFDD389F4049}" type="pres">
      <dgm:prSet presAssocID="{AF8183AD-67A1-4202-8905-D654E1FDDB05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A67A902-B591-4F25-AD35-F36370BA52A4}" type="presOf" srcId="{0640F4F9-4CE0-40F7-813F-4BCCFA291E1A}" destId="{FADF7E22-C666-4A05-938A-0779C921A09E}" srcOrd="0" destOrd="3" presId="urn:microsoft.com/office/officeart/2005/8/layout/hList1"/>
    <dgm:cxn modelId="{C56D2C0E-4A4A-4E79-AB63-70FF39334ECA}" srcId="{75D3CF17-A1AF-4B52-8B6B-C82B81313D09}" destId="{1E41EA2D-4ACB-4602-8C8E-C357C2B9B811}" srcOrd="2" destOrd="0" parTransId="{8B6D53C1-5E81-4B28-92D7-9CC9DFD227E0}" sibTransId="{F2DEB18E-320E-4A9E-9AD4-EF5C9A4B277B}"/>
    <dgm:cxn modelId="{825E7212-5DAA-47E3-9098-79666461A9E9}" srcId="{75D3CF17-A1AF-4B52-8B6B-C82B81313D09}" destId="{49BB0708-B1C3-4A1C-A9D8-8D8B634ECB39}" srcOrd="1" destOrd="0" parTransId="{F48EDE0A-64A2-47B4-BC9E-BEC364596D8D}" sibTransId="{D989627B-7BD0-4973-BC2B-E3D18F9F4CE0}"/>
    <dgm:cxn modelId="{3F9DF218-29D7-42BA-BCA3-10234C48F991}" type="presOf" srcId="{49BB0708-B1C3-4A1C-A9D8-8D8B634ECB39}" destId="{C45C3A48-B9C6-4E87-9E9C-B46F7D7577C5}" srcOrd="0" destOrd="1" presId="urn:microsoft.com/office/officeart/2005/8/layout/hList1"/>
    <dgm:cxn modelId="{DA33811B-8751-4588-B5AD-EEA91BF8377E}" type="presOf" srcId="{F75708C8-94D6-48A5-9529-4E7B2C43E51C}" destId="{2F58ED64-C37B-4F13-B696-DFDD389F4049}" srcOrd="0" destOrd="0" presId="urn:microsoft.com/office/officeart/2005/8/layout/hList1"/>
    <dgm:cxn modelId="{EEA9301C-A93A-4B7A-956C-C2B01CFACAF4}" type="presOf" srcId="{F5C781A3-FC99-4CCC-A68E-9249727E254A}" destId="{2F58ED64-C37B-4F13-B696-DFDD389F4049}" srcOrd="0" destOrd="5" presId="urn:microsoft.com/office/officeart/2005/8/layout/hList1"/>
    <dgm:cxn modelId="{E445DD1E-FD94-4D76-9DD0-7FAD16E187B8}" srcId="{801227F7-03E9-422D-8917-35EF559FABB8}" destId="{BF9EE56F-2699-40EF-866F-42BF91E3468D}" srcOrd="1" destOrd="0" parTransId="{E6EB6757-882B-4C1A-9F39-1BA0B3ED88BA}" sibTransId="{70D02F7F-5516-4FD1-B5B7-2AD5C70FF6EA}"/>
    <dgm:cxn modelId="{F1620A28-01A8-47BA-8F4D-D3BBF4C0B11C}" srcId="{AF8183AD-67A1-4202-8905-D654E1FDDB05}" destId="{437C0DBD-5D59-46B8-9D9B-5F962CCCF3B8}" srcOrd="8" destOrd="0" parTransId="{FCF34B7F-DAE4-4C4A-9B39-31CDBDEB5BAB}" sibTransId="{829827F0-9BF6-4BCB-B87D-B3D491607FA8}"/>
    <dgm:cxn modelId="{7866F928-5ACA-4610-A53C-FEC59AADD255}" type="presOf" srcId="{C110CCE5-6862-49DF-A1EC-413B5DBE6792}" destId="{2F58ED64-C37B-4F13-B696-DFDD389F4049}" srcOrd="0" destOrd="1" presId="urn:microsoft.com/office/officeart/2005/8/layout/hList1"/>
    <dgm:cxn modelId="{CE67F02C-EAA3-407A-BE84-AF21F2DB3FB8}" type="presOf" srcId="{4A4DD0EB-C017-4D07-9DF4-5520F2DAE09D}" destId="{2F58ED64-C37B-4F13-B696-DFDD389F4049}" srcOrd="0" destOrd="3" presId="urn:microsoft.com/office/officeart/2005/8/layout/hList1"/>
    <dgm:cxn modelId="{03DE5C34-CEA1-4EDE-99DD-672F4A024662}" type="presOf" srcId="{8A90DEA5-4E4F-4798-8894-FC83494EC539}" destId="{2F58ED64-C37B-4F13-B696-DFDD389F4049}" srcOrd="0" destOrd="2" presId="urn:microsoft.com/office/officeart/2005/8/layout/hList1"/>
    <dgm:cxn modelId="{84C94B45-8D81-4D32-8FA2-EDFBE070AF42}" type="presOf" srcId="{1E41EA2D-4ACB-4602-8C8E-C357C2B9B811}" destId="{C45C3A48-B9C6-4E87-9E9C-B46F7D7577C5}" srcOrd="0" destOrd="2" presId="urn:microsoft.com/office/officeart/2005/8/layout/hList1"/>
    <dgm:cxn modelId="{ECD38046-EF8B-4F2A-8D23-E4415191E4DB}" srcId="{75D3CF17-A1AF-4B52-8B6B-C82B81313D09}" destId="{AA374253-E563-4106-9376-DE0DA185175E}" srcOrd="0" destOrd="0" parTransId="{A3B9E8AE-B702-4E15-82B7-7AC1B5C2F4AD}" sibTransId="{3FDCE6B9-7DF2-4408-851F-F99FC32AEBA4}"/>
    <dgm:cxn modelId="{C0AADB6A-4DD5-4A31-807C-1C12DEFD7002}" type="presOf" srcId="{B0E3CEE3-1E8A-4ADE-BB34-0E4DFD3CC4E8}" destId="{FADF7E22-C666-4A05-938A-0779C921A09E}" srcOrd="0" destOrd="2" presId="urn:microsoft.com/office/officeart/2005/8/layout/hList1"/>
    <dgm:cxn modelId="{C0A1594B-24D9-4BAD-813E-DD6DA13694CF}" type="presOf" srcId="{437C0DBD-5D59-46B8-9D9B-5F962CCCF3B8}" destId="{2F58ED64-C37B-4F13-B696-DFDD389F4049}" srcOrd="0" destOrd="8" presId="urn:microsoft.com/office/officeart/2005/8/layout/hList1"/>
    <dgm:cxn modelId="{A61C2F4C-B2CF-435B-B920-8174CC68144C}" srcId="{AF8183AD-67A1-4202-8905-D654E1FDDB05}" destId="{CE93B909-40F7-47D0-9336-D5DE553A0641}" srcOrd="6" destOrd="0" parTransId="{AA5AC4E9-5CDF-4A9B-848C-71520815A9BD}" sibTransId="{92AE168B-03C9-436C-8064-D7583F99D4D6}"/>
    <dgm:cxn modelId="{B494BB58-FF3E-457F-BA61-EC96B2FDCCA0}" type="presOf" srcId="{AA374253-E563-4106-9376-DE0DA185175E}" destId="{C45C3A48-B9C6-4E87-9E9C-B46F7D7577C5}" srcOrd="0" destOrd="0" presId="urn:microsoft.com/office/officeart/2005/8/layout/hList1"/>
    <dgm:cxn modelId="{36879A59-6F3C-4FCF-888D-61DDE383E6FD}" type="presOf" srcId="{AF8183AD-67A1-4202-8905-D654E1FDDB05}" destId="{76D42446-39FB-4715-89D2-570EEB6C882F}" srcOrd="0" destOrd="0" presId="urn:microsoft.com/office/officeart/2005/8/layout/hList1"/>
    <dgm:cxn modelId="{771B777A-AD25-4857-A354-05321C3C67E5}" srcId="{AF8183AD-67A1-4202-8905-D654E1FDDB05}" destId="{8A90DEA5-4E4F-4798-8894-FC83494EC539}" srcOrd="2" destOrd="0" parTransId="{83B2B25E-C0AF-442F-BC37-000A758A0AC2}" sibTransId="{EF86D61B-A6D7-4067-A1E4-A374F6E3ABE0}"/>
    <dgm:cxn modelId="{3E09087D-6EBC-41CB-AC96-D3C4D529E8DF}" srcId="{AF8183AD-67A1-4202-8905-D654E1FDDB05}" destId="{4A4DD0EB-C017-4D07-9DF4-5520F2DAE09D}" srcOrd="3" destOrd="0" parTransId="{44868700-F3CD-44F9-A7A6-68651C420127}" sibTransId="{5610B342-06BA-4850-BC59-4F0F7A9FBF61}"/>
    <dgm:cxn modelId="{0727D080-A95A-4C0E-B57D-EB8A6088E74A}" srcId="{AF8183AD-67A1-4202-8905-D654E1FDDB05}" destId="{F75708C8-94D6-48A5-9529-4E7B2C43E51C}" srcOrd="0" destOrd="0" parTransId="{E23BBAB8-3DD6-4B77-B836-16F8C6088DB4}" sibTransId="{B1024236-AC75-4194-B914-CC11AC6F9CF8}"/>
    <dgm:cxn modelId="{9CD46A8C-248F-4CFD-ABDC-033B19774CD5}" srcId="{AF8183AD-67A1-4202-8905-D654E1FDDB05}" destId="{C110CCE5-6862-49DF-A1EC-413B5DBE6792}" srcOrd="1" destOrd="0" parTransId="{3214E24C-A689-4209-BBDA-32040917C18C}" sibTransId="{977D8E63-D77C-4EF8-BE1E-CACA01511B0D}"/>
    <dgm:cxn modelId="{AF9E1597-6001-4541-9D71-E71AEB5CB338}" type="presOf" srcId="{BF9EE56F-2699-40EF-866F-42BF91E3468D}" destId="{FADF7E22-C666-4A05-938A-0779C921A09E}" srcOrd="0" destOrd="1" presId="urn:microsoft.com/office/officeart/2005/8/layout/hList1"/>
    <dgm:cxn modelId="{9E1B4C99-B19F-4A8D-BD92-AE20F96BD8A8}" type="presOf" srcId="{EA1FF020-1B06-4EF1-8035-2D88CCEC2C01}" destId="{221C7188-244F-4A56-B778-E904BF0F9C09}" srcOrd="0" destOrd="0" presId="urn:microsoft.com/office/officeart/2005/8/layout/hList1"/>
    <dgm:cxn modelId="{CB73F6A3-1E6B-4FAF-AFAB-29F4E52208C3}" srcId="{AF8183AD-67A1-4202-8905-D654E1FDDB05}" destId="{B7E8E2FA-EE48-46F2-AAA0-7721CCBBA498}" srcOrd="4" destOrd="0" parTransId="{A060A3E5-4A0F-452A-8636-550C81FF706B}" sibTransId="{24929330-8BF7-43AA-A382-8FFBAD56F78E}"/>
    <dgm:cxn modelId="{85127BA4-CCC2-4FC8-8EA8-5DF7732252AD}" srcId="{EA1FF020-1B06-4EF1-8035-2D88CCEC2C01}" destId="{AF8183AD-67A1-4202-8905-D654E1FDDB05}" srcOrd="2" destOrd="0" parTransId="{E2CA5F37-B496-4138-BA37-0FA1CC266668}" sibTransId="{7EC4768B-3441-4F9B-866C-5ECCDCCFB79C}"/>
    <dgm:cxn modelId="{16B98CA5-8319-4C85-AD46-086D92673B32}" srcId="{801227F7-03E9-422D-8917-35EF559FABB8}" destId="{EF3AA499-6905-463B-89A8-1EC631DCF132}" srcOrd="0" destOrd="0" parTransId="{11F5A0D6-D05D-477C-ADA1-0216D326C58A}" sibTransId="{3D7427B3-3BFE-4E65-9C48-768AB1E37B80}"/>
    <dgm:cxn modelId="{6E6865AB-1F69-4C49-8510-87FEB6F981FB}" srcId="{AF8183AD-67A1-4202-8905-D654E1FDDB05}" destId="{A0E53434-3B32-4C6B-A7CD-9C1EDEAC3A46}" srcOrd="7" destOrd="0" parTransId="{76C9E5F2-6CAD-44F7-919A-F577BDFED6F5}" sibTransId="{DFF89B18-F5ED-4764-B4FC-918918168CD9}"/>
    <dgm:cxn modelId="{05A316B7-0B79-41FA-90ED-702F4B7CA1B2}" type="presOf" srcId="{6A368C4F-9624-4275-A639-A377AFB47E8A}" destId="{FADF7E22-C666-4A05-938A-0779C921A09E}" srcOrd="0" destOrd="4" presId="urn:microsoft.com/office/officeart/2005/8/layout/hList1"/>
    <dgm:cxn modelId="{2A411FC6-1782-4B71-9494-EE19F4359AE2}" srcId="{AF8183AD-67A1-4202-8905-D654E1FDDB05}" destId="{F5C781A3-FC99-4CCC-A68E-9249727E254A}" srcOrd="5" destOrd="0" parTransId="{EAFFD30E-1F78-498E-9D97-D3C92209799B}" sibTransId="{CC21942D-F75B-44E6-AD34-46829128432C}"/>
    <dgm:cxn modelId="{21B70DC9-5CA2-4A3B-95F2-A644B2BE710C}" type="presOf" srcId="{CE93B909-40F7-47D0-9336-D5DE553A0641}" destId="{2F58ED64-C37B-4F13-B696-DFDD389F4049}" srcOrd="0" destOrd="6" presId="urn:microsoft.com/office/officeart/2005/8/layout/hList1"/>
    <dgm:cxn modelId="{B331DFCA-418B-49BC-A167-86666C80C768}" type="presOf" srcId="{B7E8E2FA-EE48-46F2-AAA0-7721CCBBA498}" destId="{2F58ED64-C37B-4F13-B696-DFDD389F4049}" srcOrd="0" destOrd="4" presId="urn:microsoft.com/office/officeart/2005/8/layout/hList1"/>
    <dgm:cxn modelId="{626508CE-2391-4F89-BE30-BFF427A96EB4}" srcId="{801227F7-03E9-422D-8917-35EF559FABB8}" destId="{B0E3CEE3-1E8A-4ADE-BB34-0E4DFD3CC4E8}" srcOrd="2" destOrd="0" parTransId="{34C1E1B9-79B2-44D4-BBF4-FC7ECDA47224}" sibTransId="{E725BCA2-0C33-4E6A-BAF5-4DC320462B78}"/>
    <dgm:cxn modelId="{16B3E5DB-5BDB-4BD1-AFC2-54F2A019F869}" srcId="{801227F7-03E9-422D-8917-35EF559FABB8}" destId="{0640F4F9-4CE0-40F7-813F-4BCCFA291E1A}" srcOrd="3" destOrd="0" parTransId="{659F69B0-A3E8-4EFF-AD73-AD42E741370B}" sibTransId="{E4D2AC21-B429-40D0-9A69-E4F5369C7F84}"/>
    <dgm:cxn modelId="{7FF353DD-84AB-45A0-A1EB-346C7D6603EB}" type="presOf" srcId="{75D3CF17-A1AF-4B52-8B6B-C82B81313D09}" destId="{6BDB62E8-0CA6-46A4-808C-FB8DF3CD7A03}" srcOrd="0" destOrd="0" presId="urn:microsoft.com/office/officeart/2005/8/layout/hList1"/>
    <dgm:cxn modelId="{83829AE5-914E-4EF6-B5FF-B2A2EFFB830A}" type="presOf" srcId="{801227F7-03E9-422D-8917-35EF559FABB8}" destId="{80A4CAA0-BAD5-43C7-9DB0-EC11432751A9}" srcOrd="0" destOrd="0" presId="urn:microsoft.com/office/officeart/2005/8/layout/hList1"/>
    <dgm:cxn modelId="{86D436E7-F1DB-4042-A9C2-6F800208BB61}" srcId="{EA1FF020-1B06-4EF1-8035-2D88CCEC2C01}" destId="{75D3CF17-A1AF-4B52-8B6B-C82B81313D09}" srcOrd="1" destOrd="0" parTransId="{48E7E35F-3010-46E2-8136-43C9CC9AEBDE}" sibTransId="{DAB34DDE-9464-4E85-B76A-B823A3371282}"/>
    <dgm:cxn modelId="{530328E9-6456-4C8E-B04E-5FD8EEB45995}" type="presOf" srcId="{52FC99A4-8B9A-4E01-989F-C1C97678F5A0}" destId="{2F58ED64-C37B-4F13-B696-DFDD389F4049}" srcOrd="0" destOrd="9" presId="urn:microsoft.com/office/officeart/2005/8/layout/hList1"/>
    <dgm:cxn modelId="{346A76EA-E917-4959-8DD2-C3F44903EA40}" srcId="{AF8183AD-67A1-4202-8905-D654E1FDDB05}" destId="{52FC99A4-8B9A-4E01-989F-C1C97678F5A0}" srcOrd="9" destOrd="0" parTransId="{172C199D-84A8-468E-AA74-D0D0B526CB8C}" sibTransId="{31377E48-4AE3-4967-B22E-F49F7B0E0B27}"/>
    <dgm:cxn modelId="{1A4237EE-3F35-4F6B-BE30-D9DFBB587205}" type="presOf" srcId="{EF3AA499-6905-463B-89A8-1EC631DCF132}" destId="{FADF7E22-C666-4A05-938A-0779C921A09E}" srcOrd="0" destOrd="0" presId="urn:microsoft.com/office/officeart/2005/8/layout/hList1"/>
    <dgm:cxn modelId="{437165F1-6801-4DE8-BB82-454D16E78498}" srcId="{EA1FF020-1B06-4EF1-8035-2D88CCEC2C01}" destId="{801227F7-03E9-422D-8917-35EF559FABB8}" srcOrd="0" destOrd="0" parTransId="{426EB8AD-D29B-4207-BB63-1215D720AF82}" sibTransId="{4570E2EB-6511-41F9-8A79-8814FB44BBC8}"/>
    <dgm:cxn modelId="{8A8211F7-1FD1-476A-9511-4A67C6D0844C}" type="presOf" srcId="{A0E53434-3B32-4C6B-A7CD-9C1EDEAC3A46}" destId="{2F58ED64-C37B-4F13-B696-DFDD389F4049}" srcOrd="0" destOrd="7" presId="urn:microsoft.com/office/officeart/2005/8/layout/hList1"/>
    <dgm:cxn modelId="{1168EAFD-4FF2-49BB-83A5-DFB083785E3B}" srcId="{801227F7-03E9-422D-8917-35EF559FABB8}" destId="{6A368C4F-9624-4275-A639-A377AFB47E8A}" srcOrd="4" destOrd="0" parTransId="{6EE373EF-20F2-4F8A-8ED5-ECC1EB6083CE}" sibTransId="{B81A8685-1D53-4B91-A414-4BE071A19CC7}"/>
    <dgm:cxn modelId="{5349A9F2-BF0B-47A2-A8DF-8368F702082F}" type="presParOf" srcId="{221C7188-244F-4A56-B778-E904BF0F9C09}" destId="{EE8A0355-ED06-4D67-AFAA-68C391BCD452}" srcOrd="0" destOrd="0" presId="urn:microsoft.com/office/officeart/2005/8/layout/hList1"/>
    <dgm:cxn modelId="{E9425BE5-75C1-4580-A36B-C1B73BDFE943}" type="presParOf" srcId="{EE8A0355-ED06-4D67-AFAA-68C391BCD452}" destId="{80A4CAA0-BAD5-43C7-9DB0-EC11432751A9}" srcOrd="0" destOrd="0" presId="urn:microsoft.com/office/officeart/2005/8/layout/hList1"/>
    <dgm:cxn modelId="{08D7D293-0025-4509-8F75-A9449F08C44F}" type="presParOf" srcId="{EE8A0355-ED06-4D67-AFAA-68C391BCD452}" destId="{FADF7E22-C666-4A05-938A-0779C921A09E}" srcOrd="1" destOrd="0" presId="urn:microsoft.com/office/officeart/2005/8/layout/hList1"/>
    <dgm:cxn modelId="{FD355BB6-5D88-4DDF-9956-E18625E2F607}" type="presParOf" srcId="{221C7188-244F-4A56-B778-E904BF0F9C09}" destId="{AA45B7B3-EE80-43A8-BB43-E505738526BA}" srcOrd="1" destOrd="0" presId="urn:microsoft.com/office/officeart/2005/8/layout/hList1"/>
    <dgm:cxn modelId="{945E2947-5622-4D62-B04E-4DBB6B4E7AB8}" type="presParOf" srcId="{221C7188-244F-4A56-B778-E904BF0F9C09}" destId="{A36EB7BE-3D57-41F6-A61B-BB301500231E}" srcOrd="2" destOrd="0" presId="urn:microsoft.com/office/officeart/2005/8/layout/hList1"/>
    <dgm:cxn modelId="{0DBD46BC-0DF5-4ED2-A7C7-AEA9D0ACE21D}" type="presParOf" srcId="{A36EB7BE-3D57-41F6-A61B-BB301500231E}" destId="{6BDB62E8-0CA6-46A4-808C-FB8DF3CD7A03}" srcOrd="0" destOrd="0" presId="urn:microsoft.com/office/officeart/2005/8/layout/hList1"/>
    <dgm:cxn modelId="{BBC2BEAC-FB37-4B84-8BEF-D7C1703ABD27}" type="presParOf" srcId="{A36EB7BE-3D57-41F6-A61B-BB301500231E}" destId="{C45C3A48-B9C6-4E87-9E9C-B46F7D7577C5}" srcOrd="1" destOrd="0" presId="urn:microsoft.com/office/officeart/2005/8/layout/hList1"/>
    <dgm:cxn modelId="{9253AAEC-2EE3-4C7A-9B65-3B7E71E734D1}" type="presParOf" srcId="{221C7188-244F-4A56-B778-E904BF0F9C09}" destId="{E93B8A25-0DB6-4013-A8E5-5825123F79AE}" srcOrd="3" destOrd="0" presId="urn:microsoft.com/office/officeart/2005/8/layout/hList1"/>
    <dgm:cxn modelId="{5A3803E3-7A3D-4F38-B968-874FCF21353E}" type="presParOf" srcId="{221C7188-244F-4A56-B778-E904BF0F9C09}" destId="{0A48F84F-ED36-47F5-B77B-D9E88738EAD3}" srcOrd="4" destOrd="0" presId="urn:microsoft.com/office/officeart/2005/8/layout/hList1"/>
    <dgm:cxn modelId="{2325548C-D065-4E8C-9D37-1BAAE860EE3E}" type="presParOf" srcId="{0A48F84F-ED36-47F5-B77B-D9E88738EAD3}" destId="{76D42446-39FB-4715-89D2-570EEB6C882F}" srcOrd="0" destOrd="0" presId="urn:microsoft.com/office/officeart/2005/8/layout/hList1"/>
    <dgm:cxn modelId="{E9EDBC6F-AB3B-47E4-A85D-1645146C9FAC}" type="presParOf" srcId="{0A48F84F-ED36-47F5-B77B-D9E88738EAD3}" destId="{2F58ED64-C37B-4F13-B696-DFDD389F404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A4CAA0-BAD5-43C7-9DB0-EC11432751A9}">
      <dsp:nvSpPr>
        <dsp:cNvPr id="0" name=""/>
        <dsp:cNvSpPr/>
      </dsp:nvSpPr>
      <dsp:spPr>
        <a:xfrm>
          <a:off x="3149" y="69246"/>
          <a:ext cx="3070760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Levels of competence </a:t>
          </a:r>
          <a:endParaRPr lang="de-DE" sz="2200" kern="1200" dirty="0"/>
        </a:p>
      </dsp:txBody>
      <dsp:txXfrm>
        <a:off x="3149" y="69246"/>
        <a:ext cx="3070760" cy="633600"/>
      </dsp:txXfrm>
    </dsp:sp>
    <dsp:sp modelId="{FADF7E22-C666-4A05-938A-0779C921A09E}">
      <dsp:nvSpPr>
        <dsp:cNvPr id="0" name=""/>
        <dsp:cNvSpPr/>
      </dsp:nvSpPr>
      <dsp:spPr>
        <a:xfrm>
          <a:off x="1" y="702846"/>
          <a:ext cx="3077055" cy="3381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u="none" kern="1200" dirty="0"/>
            <a:t>Level 0 - Basic Cybersecurity</a:t>
          </a:r>
          <a:endParaRPr lang="de-DE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u="none" kern="1200" dirty="0"/>
            <a:t>Level 1 - General MSE-Related Cybersecurity</a:t>
          </a:r>
          <a:endParaRPr lang="en-GB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u="none" kern="1200" dirty="0"/>
            <a:t>Level 2 - Advanced MSE-Related Cybersecurity</a:t>
          </a:r>
          <a:endParaRPr lang="en-GB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u="none" kern="1200" dirty="0"/>
            <a:t>Level 3 - MSE-Related Cybersecurity Proficiency</a:t>
          </a:r>
          <a:endParaRPr lang="en-GB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u="none" kern="1200" dirty="0"/>
            <a:t>Level 4 – IT Specialist</a:t>
          </a:r>
          <a:endParaRPr lang="en-GB" sz="2100" b="0" kern="1200" dirty="0"/>
        </a:p>
      </dsp:txBody>
      <dsp:txXfrm>
        <a:off x="1" y="702846"/>
        <a:ext cx="3077055" cy="3381840"/>
      </dsp:txXfrm>
    </dsp:sp>
    <dsp:sp modelId="{6BDB62E8-0CA6-46A4-808C-FB8DF3CD7A03}">
      <dsp:nvSpPr>
        <dsp:cNvPr id="0" name=""/>
        <dsp:cNvSpPr/>
      </dsp:nvSpPr>
      <dsp:spPr>
        <a:xfrm>
          <a:off x="3494711" y="64202"/>
          <a:ext cx="3070760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Topical pillars </a:t>
          </a:r>
          <a:endParaRPr lang="de-DE" sz="2200" kern="1200" dirty="0"/>
        </a:p>
      </dsp:txBody>
      <dsp:txXfrm>
        <a:off x="3494711" y="64202"/>
        <a:ext cx="3070760" cy="633600"/>
      </dsp:txXfrm>
    </dsp:sp>
    <dsp:sp modelId="{C45C3A48-B9C6-4E87-9E9C-B46F7D7577C5}">
      <dsp:nvSpPr>
        <dsp:cNvPr id="0" name=""/>
        <dsp:cNvSpPr/>
      </dsp:nvSpPr>
      <dsp:spPr>
        <a:xfrm>
          <a:off x="3494711" y="653741"/>
          <a:ext cx="3070760" cy="3381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u="none" kern="1200" dirty="0"/>
            <a:t>Cybersecurity awareness, incl. cyber-secure behavior</a:t>
          </a:r>
          <a:endParaRPr lang="de-DE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u="none" kern="1200" dirty="0"/>
            <a:t>Knowledge about GEIGER</a:t>
          </a:r>
          <a:endParaRPr lang="de-DE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u="none" kern="1200" dirty="0"/>
            <a:t>Interaction with other users of GEIGER</a:t>
          </a:r>
          <a:endParaRPr lang="en-GB" sz="2000" b="0" i="0" u="none" kern="1200" dirty="0"/>
        </a:p>
      </dsp:txBody>
      <dsp:txXfrm>
        <a:off x="3494711" y="653741"/>
        <a:ext cx="3070760" cy="3381840"/>
      </dsp:txXfrm>
    </dsp:sp>
    <dsp:sp modelId="{76D42446-39FB-4715-89D2-570EEB6C882F}">
      <dsp:nvSpPr>
        <dsp:cNvPr id="0" name=""/>
        <dsp:cNvSpPr/>
      </dsp:nvSpPr>
      <dsp:spPr>
        <a:xfrm>
          <a:off x="7007631" y="64202"/>
          <a:ext cx="3070760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Object layers </a:t>
          </a:r>
          <a:endParaRPr lang="de-DE" sz="2200" kern="1200" dirty="0"/>
        </a:p>
      </dsp:txBody>
      <dsp:txXfrm>
        <a:off x="7007631" y="64202"/>
        <a:ext cx="3070760" cy="633600"/>
      </dsp:txXfrm>
    </dsp:sp>
    <dsp:sp modelId="{2F58ED64-C37B-4F13-B696-DFDD389F4049}">
      <dsp:nvSpPr>
        <dsp:cNvPr id="0" name=""/>
        <dsp:cNvSpPr/>
      </dsp:nvSpPr>
      <dsp:spPr>
        <a:xfrm>
          <a:off x="7007629" y="702846"/>
          <a:ext cx="3070760" cy="3381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/>
            <a:t>Phishing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/>
            <a:t>Identity </a:t>
          </a:r>
          <a:r>
            <a:rPr lang="de-DE" sz="2000" kern="1200" dirty="0" err="1"/>
            <a:t>Theft</a:t>
          </a:r>
          <a:endParaRPr lang="de-D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/>
            <a:t>Malware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 err="1"/>
            <a:t>DDoS</a:t>
          </a:r>
          <a:endParaRPr lang="de-D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/>
            <a:t>Ransomware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/>
            <a:t>Web-</a:t>
          </a:r>
          <a:r>
            <a:rPr lang="de-DE" sz="2000" kern="1200" dirty="0" err="1"/>
            <a:t>based</a:t>
          </a:r>
          <a:r>
            <a:rPr lang="de-DE" sz="2000" kern="1200" dirty="0"/>
            <a:t> </a:t>
          </a:r>
          <a:r>
            <a:rPr lang="de-DE" sz="2000" kern="1200" dirty="0" err="1"/>
            <a:t>Attacks</a:t>
          </a:r>
          <a:endParaRPr lang="de-D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 err="1"/>
            <a:t>Physical</a:t>
          </a:r>
          <a:r>
            <a:rPr lang="de-DE" sz="2000" kern="1200" dirty="0"/>
            <a:t> Manipulation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/>
            <a:t>….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/>
            <a:t>GDPR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DE" sz="2200" kern="1200" dirty="0"/>
        </a:p>
      </dsp:txBody>
      <dsp:txXfrm>
        <a:off x="7007629" y="702846"/>
        <a:ext cx="3070760" cy="3381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46930-1E21-4B03-BAC2-0F6BC763F469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9603E-ADD3-4852-8383-77762C3D4C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8003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8CC64D3F-92DF-4683-9351-4067432D40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902" y="5622686"/>
            <a:ext cx="2287065" cy="76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70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629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69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100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2458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5161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2020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1301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BD70FD-2C43-4F3D-A68B-1B0D06EC3243}"/>
              </a:ext>
            </a:extLst>
          </p:cNvPr>
          <p:cNvSpPr/>
          <p:nvPr userDrawn="1"/>
        </p:nvSpPr>
        <p:spPr>
          <a:xfrm>
            <a:off x="1078992" y="6386436"/>
            <a:ext cx="11055096" cy="495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project has received funding from the European Union’s Horizon 2020 research and innovation programme under grant agreement No 883588.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CAE9F2-C3AB-4161-9E00-C4D5B0C40866}"/>
              </a:ext>
            </a:extLst>
          </p:cNvPr>
          <p:cNvSpPr txBox="1"/>
          <p:nvPr userDrawn="1"/>
        </p:nvSpPr>
        <p:spPr>
          <a:xfrm>
            <a:off x="3208932" y="3521797"/>
            <a:ext cx="5652216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www.cyber-geiger.eu</a:t>
            </a:r>
          </a:p>
        </p:txBody>
      </p:sp>
      <p:pic>
        <p:nvPicPr>
          <p:cNvPr id="10" name="Picture 9" descr="A picture containing cat, drawing&#10;&#10;Description automatically generated">
            <a:extLst>
              <a:ext uri="{FF2B5EF4-FFF2-40B4-BE49-F238E27FC236}">
                <a16:creationId xmlns:a16="http://schemas.microsoft.com/office/drawing/2014/main" id="{AFA5BC97-43F1-E040-A9BD-FD10391985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934" y="1248969"/>
            <a:ext cx="6168133" cy="192161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DF97307-B505-1D4B-AB3B-D9DEE06020B7}"/>
              </a:ext>
            </a:extLst>
          </p:cNvPr>
          <p:cNvSpPr txBox="1"/>
          <p:nvPr userDrawn="1"/>
        </p:nvSpPr>
        <p:spPr>
          <a:xfrm>
            <a:off x="2729552" y="-764275"/>
            <a:ext cx="0" cy="0"/>
          </a:xfrm>
          <a:prstGeom prst="rect">
            <a:avLst/>
          </a:prstGeom>
        </p:spPr>
        <p:txBody>
          <a:bodyPr vert="horz" wrap="none" lIns="360000" tIns="45720" rIns="360000" bIns="45720" rtlCol="0" anchor="ctr">
            <a:normAutofit fontScale="25000" lnSpcReduction="20000"/>
          </a:bodyPr>
          <a:lstStyle/>
          <a:p>
            <a:pPr algn="l"/>
            <a:endParaRPr lang="en-CH" sz="1400" dirty="0">
              <a:latin typeface="+mj-lt"/>
            </a:endParaRPr>
          </a:p>
        </p:txBody>
      </p:sp>
      <p:pic>
        <p:nvPicPr>
          <p:cNvPr id="14" name="Picture 2" descr="jaune">
            <a:extLst>
              <a:ext uri="{FF2B5EF4-FFF2-40B4-BE49-F238E27FC236}">
                <a16:creationId xmlns:a16="http://schemas.microsoft.com/office/drawing/2014/main" id="{43230153-450E-F740-A8FB-510F6791B0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36" y="6221415"/>
            <a:ext cx="706312" cy="474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201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8441047-BA60-42A1-871F-2C08978FF9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593" y="5854749"/>
            <a:ext cx="1813474" cy="60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63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B9C0E233-B8BE-4933-9AAB-2E6A8DC37C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5697135"/>
            <a:ext cx="2287065" cy="76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10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32DEBA5-0ABD-4B33-B9ED-4827E931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5697135"/>
            <a:ext cx="2287065" cy="76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10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0862EB37-47DE-4616-9021-85576851E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5697135"/>
            <a:ext cx="2287065" cy="76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68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12BB23E-DA34-4A79-ACA6-B5ECE71328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5697135"/>
            <a:ext cx="2287065" cy="76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435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32FF428-AA11-4DBB-8BEE-E73D586EC3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5697135"/>
            <a:ext cx="2287065" cy="76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623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3C19EF9-35D6-4A2B-AEFB-86FD5464D1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5697135"/>
            <a:ext cx="2287065" cy="76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026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4703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16FFB-A916-475F-BB03-E3DE87575E92}" type="datetimeFigureOut">
              <a:rPr lang="de-DE" smtClean="0"/>
              <a:t>08.10.2021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E923F4E-E517-42AD-B8A7-5EA0BF2C9B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4565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0573E0-E392-4362-855B-26E662B290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3996" y="596993"/>
            <a:ext cx="7332033" cy="2387600"/>
          </a:xfrm>
        </p:spPr>
        <p:txBody>
          <a:bodyPr>
            <a:normAutofit fontScale="90000"/>
          </a:bodyPr>
          <a:lstStyle/>
          <a:p>
            <a:pPr algn="ctr"/>
            <a:br>
              <a:rPr lang="en-GB" b="1" dirty="0"/>
            </a:br>
            <a:br>
              <a:rPr lang="en-GB" b="1" dirty="0"/>
            </a:br>
            <a:r>
              <a:rPr lang="en-GB" sz="4400" b="1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Building a cybersecurity educational eco-system </a:t>
            </a:r>
            <a:br>
              <a:rPr lang="en-GB" sz="4400" b="1" dirty="0">
                <a:solidFill>
                  <a:schemeClr val="dk1"/>
                </a:solidFill>
                <a:latin typeface="Arial"/>
                <a:cs typeface="Arial"/>
                <a:sym typeface="Arial"/>
              </a:rPr>
            </a:br>
            <a:r>
              <a:rPr lang="en-GB" sz="4400" b="1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for small enterprises</a:t>
            </a:r>
            <a:endParaRPr lang="de-DE" sz="4900" b="1" dirty="0">
              <a:solidFill>
                <a:schemeClr val="dk1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055F9855-E401-40EC-BA80-C854977F8C7B}"/>
              </a:ext>
            </a:extLst>
          </p:cNvPr>
          <p:cNvSpPr txBox="1">
            <a:spLocks/>
          </p:cNvSpPr>
          <p:nvPr/>
        </p:nvSpPr>
        <p:spPr>
          <a:xfrm>
            <a:off x="2322773" y="3044781"/>
            <a:ext cx="7154480" cy="9670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sz="1400" b="1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AEEE Conference Freiburg | 8</a:t>
            </a:r>
            <a:r>
              <a:rPr lang="en-GB" sz="1400" b="1" baseline="30000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th</a:t>
            </a:r>
            <a:r>
              <a:rPr lang="en-GB" sz="1400" b="1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 of October 2021</a:t>
            </a:r>
          </a:p>
          <a:p>
            <a:pPr algn="ctr"/>
            <a:endParaRPr lang="en-GB" sz="1400" b="1" dirty="0">
              <a:solidFill>
                <a:schemeClr val="dk1"/>
              </a:solidFill>
              <a:latin typeface="Arial"/>
              <a:cs typeface="Arial"/>
              <a:sym typeface="Arial"/>
            </a:endParaRPr>
          </a:p>
          <a:p>
            <a:pPr algn="ctr"/>
            <a:r>
              <a:rPr lang="en-GB" sz="1400" b="1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Jessica Peichl | Bernd </a:t>
            </a:r>
            <a:r>
              <a:rPr lang="en-GB" sz="1400" b="1" dirty="0" err="1">
                <a:solidFill>
                  <a:schemeClr val="dk1"/>
                </a:solidFill>
                <a:latin typeface="Arial"/>
                <a:cs typeface="Arial"/>
                <a:sym typeface="Arial"/>
              </a:rPr>
              <a:t>Remmele</a:t>
            </a:r>
            <a:endParaRPr lang="de-DE" sz="1400" b="1" dirty="0">
              <a:solidFill>
                <a:schemeClr val="dk1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5" name="Picture 2" descr="jaune">
            <a:extLst>
              <a:ext uri="{FF2B5EF4-FFF2-40B4-BE49-F238E27FC236}">
                <a16:creationId xmlns:a16="http://schemas.microsoft.com/office/drawing/2014/main" id="{BCDEA323-C519-4F1A-A81F-17452FDC5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69662" y="5764388"/>
            <a:ext cx="765652" cy="51461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7">
            <a:extLst>
              <a:ext uri="{FF2B5EF4-FFF2-40B4-BE49-F238E27FC236}">
                <a16:creationId xmlns:a16="http://schemas.microsoft.com/office/drawing/2014/main" id="{C5153702-144F-4A46-9F38-F9E51BFA2090}"/>
              </a:ext>
            </a:extLst>
          </p:cNvPr>
          <p:cNvSpPr/>
          <p:nvPr/>
        </p:nvSpPr>
        <p:spPr bwMode="auto">
          <a:xfrm>
            <a:off x="1828801" y="5778985"/>
            <a:ext cx="4559299" cy="469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50" dirty="0">
                <a:latin typeface="Times New Roman"/>
                <a:cs typeface="Times New Roman"/>
              </a:rPr>
              <a:t>This project has received funding from the European Union’s Horizon 2020 research and innovation </a:t>
            </a:r>
            <a:r>
              <a:rPr lang="en-US" sz="1050" dirty="0" err="1">
                <a:latin typeface="Times New Roman"/>
                <a:cs typeface="Times New Roman"/>
              </a:rPr>
              <a:t>programme</a:t>
            </a:r>
            <a:r>
              <a:rPr lang="en-US" sz="1050" dirty="0">
                <a:latin typeface="Times New Roman"/>
                <a:cs typeface="Times New Roman"/>
              </a:rPr>
              <a:t> under grant agreement No 883588</a:t>
            </a:r>
            <a:r>
              <a:rPr lang="en-US" sz="1400" dirty="0">
                <a:latin typeface="Times New Roman"/>
                <a:cs typeface="Times New Roman"/>
              </a:rPr>
              <a:t>.</a:t>
            </a:r>
            <a:endParaRPr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22B2083-4379-4869-ADF4-C7FE7EA4E6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3785" y="4237813"/>
            <a:ext cx="4559299" cy="553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719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64A101F-296F-410A-9B1C-C6D855CA9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031" y="738479"/>
            <a:ext cx="8527742" cy="693933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Curriculum: dimensions</a:t>
            </a:r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Inhaltsplatzhalter 8">
            <a:extLst>
              <a:ext uri="{FF2B5EF4-FFF2-40B4-BE49-F238E27FC236}">
                <a16:creationId xmlns:a16="http://schemas.microsoft.com/office/drawing/2014/main" id="{5511FFC8-9DF4-4DED-A8DF-7AA017E898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8922086"/>
              </p:ext>
            </p:extLst>
          </p:nvPr>
        </p:nvGraphicFramePr>
        <p:xfrm>
          <a:off x="869008" y="1432412"/>
          <a:ext cx="10078392" cy="4153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5145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88613119-8086-46E7-BADD-8D0E2AE88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35000"/>
            <a:ext cx="4212165" cy="5969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Competence levels </a:t>
            </a:r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Inhaltsplatzhalter 4">
            <a:extLst>
              <a:ext uri="{FF2B5EF4-FFF2-40B4-BE49-F238E27FC236}">
                <a16:creationId xmlns:a16="http://schemas.microsoft.com/office/drawing/2014/main" id="{C655E6C8-111D-49A4-9891-4D0AF692C64D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22543655"/>
              </p:ext>
            </p:extLst>
          </p:nvPr>
        </p:nvGraphicFramePr>
        <p:xfrm>
          <a:off x="789302" y="1425529"/>
          <a:ext cx="9958125" cy="44566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7688">
                  <a:extLst>
                    <a:ext uri="{9D8B030D-6E8A-4147-A177-3AD203B41FA5}">
                      <a16:colId xmlns:a16="http://schemas.microsoft.com/office/drawing/2014/main" val="1032341595"/>
                    </a:ext>
                  </a:extLst>
                </a:gridCol>
                <a:gridCol w="3901063">
                  <a:extLst>
                    <a:ext uri="{9D8B030D-6E8A-4147-A177-3AD203B41FA5}">
                      <a16:colId xmlns:a16="http://schemas.microsoft.com/office/drawing/2014/main" val="1048980330"/>
                    </a:ext>
                  </a:extLst>
                </a:gridCol>
                <a:gridCol w="3319374">
                  <a:extLst>
                    <a:ext uri="{9D8B030D-6E8A-4147-A177-3AD203B41FA5}">
                      <a16:colId xmlns:a16="http://schemas.microsoft.com/office/drawing/2014/main" val="2237512263"/>
                    </a:ext>
                  </a:extLst>
                </a:gridCol>
              </a:tblGrid>
              <a:tr h="456441">
                <a:tc>
                  <a:txBody>
                    <a:bodyPr/>
                    <a:lstStyle/>
                    <a:p>
                      <a:pPr indent="0"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spc="4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Competence level</a:t>
                      </a:r>
                      <a:endParaRPr lang="en-GB" sz="1500" kern="1200" spc="4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spc="4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Objective</a:t>
                      </a:r>
                      <a:endParaRPr lang="en-GB" sz="1500" kern="1200" spc="4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spc="4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Learning environment</a:t>
                      </a:r>
                      <a:endParaRPr lang="en-GB" sz="1500" kern="1200" spc="4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5" marR="63675" marT="0" marB="0" anchor="ctr"/>
                </a:tc>
                <a:extLst>
                  <a:ext uri="{0D108BD9-81ED-4DB2-BD59-A6C34878D82A}">
                    <a16:rowId xmlns:a16="http://schemas.microsoft.com/office/drawing/2014/main" val="322136892"/>
                  </a:ext>
                </a:extLst>
              </a:tr>
              <a:tr h="786585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0" u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Level 0 - Basic Cybersecure Behaviour</a:t>
                      </a:r>
                      <a:endParaRPr lang="en-GB" sz="1300" b="1" i="0" u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300" b="0" i="0" u="none" dirty="0"/>
                        <a:t>Everyday issues of cyber-security</a:t>
                      </a:r>
                      <a:endParaRPr lang="en-GB" sz="1300" b="0" i="0" u="none" dirty="0"/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0" u="none" dirty="0"/>
                        <a:t>everyday incidental learning</a:t>
                      </a:r>
                      <a:endParaRPr lang="en-GB" sz="1300" b="0" i="0" u="none" dirty="0"/>
                    </a:p>
                  </a:txBody>
                  <a:tcPr marL="63675" marR="63675" marT="0" marB="0" anchor="ctr"/>
                </a:tc>
                <a:extLst>
                  <a:ext uri="{0D108BD9-81ED-4DB2-BD59-A6C34878D82A}">
                    <a16:rowId xmlns:a16="http://schemas.microsoft.com/office/drawing/2014/main" val="2039330236"/>
                  </a:ext>
                </a:extLst>
              </a:tr>
              <a:tr h="868024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300" b="1" i="0" u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Level 1 - General MSE-Related Cybersecure Behaviour</a:t>
                      </a:r>
                      <a:endParaRPr lang="en-GB" sz="1300" b="1" i="0" u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0" u="none" dirty="0"/>
                        <a:t>General set of business-related cyber-security issues, relevant for IT-lay employees</a:t>
                      </a:r>
                      <a:endParaRPr lang="en-GB" sz="1300" b="0" i="0" u="none" dirty="0"/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0" u="none" dirty="0"/>
                        <a:t>situated learning in business-context:</a:t>
                      </a:r>
                    </a:p>
                    <a:p>
                      <a:pPr marL="285750" indent="-285750" algn="l">
                        <a:lnSpc>
                          <a:spcPct val="12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300" b="0" i="0" u="none" dirty="0"/>
                        <a:t>Self-regulated learning</a:t>
                      </a:r>
                    </a:p>
                    <a:p>
                      <a:pPr marL="285750" indent="-285750" algn="l">
                        <a:lnSpc>
                          <a:spcPct val="12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300" b="0" i="0" u="none" dirty="0"/>
                        <a:t>Course based learning</a:t>
                      </a:r>
                      <a:endParaRPr lang="en-GB" sz="1300" b="0" i="0" u="none" dirty="0"/>
                    </a:p>
                  </a:txBody>
                  <a:tcPr marL="63675" marR="63675" marT="0" marB="0" anchor="ctr"/>
                </a:tc>
                <a:extLst>
                  <a:ext uri="{0D108BD9-81ED-4DB2-BD59-A6C34878D82A}">
                    <a16:rowId xmlns:a16="http://schemas.microsoft.com/office/drawing/2014/main" val="2795373671"/>
                  </a:ext>
                </a:extLst>
              </a:tr>
              <a:tr h="802432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0" u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Level 2 - Advanced MSE-Related Cybersecure Behaviour</a:t>
                      </a:r>
                      <a:endParaRPr lang="en-GB" sz="1300" b="1" i="0" u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300" b="0" i="0" u="none" dirty="0"/>
                        <a:t>Broad set of MSE-specific cyber-security issues, relevant for IT-lay employees of MSEs</a:t>
                      </a:r>
                      <a:endParaRPr lang="en-GB" sz="1300" b="0" i="0" u="none" dirty="0"/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0" u="none" dirty="0" err="1"/>
                        <a:t>organised</a:t>
                      </a:r>
                      <a:r>
                        <a:rPr lang="en-US" sz="1300" b="0" i="0" u="none" dirty="0"/>
                        <a:t> instruction:</a:t>
                      </a:r>
                    </a:p>
                    <a:p>
                      <a:pPr marL="285750" indent="-285750" algn="l">
                        <a:lnSpc>
                          <a:spcPct val="12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300" b="0" i="0" u="none" dirty="0"/>
                        <a:t>course-based learning</a:t>
                      </a:r>
                    </a:p>
                  </a:txBody>
                  <a:tcPr marL="63675" marR="63675" marT="0" marB="0" anchor="ctr"/>
                </a:tc>
                <a:extLst>
                  <a:ext uri="{0D108BD9-81ED-4DB2-BD59-A6C34878D82A}">
                    <a16:rowId xmlns:a16="http://schemas.microsoft.com/office/drawing/2014/main" val="111291924"/>
                  </a:ext>
                </a:extLst>
              </a:tr>
              <a:tr h="970384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0" u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Level 3 - MSE-Related Cybersecurity Proficiency</a:t>
                      </a:r>
                      <a:endParaRPr lang="en-GB" sz="1300" b="1" i="0" u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0" u="none" dirty="0"/>
                        <a:t>Advanced and coherent set of MSE-specific cyber-security issues, relevant for the person monitoring the IT-ecosystem of an MSE</a:t>
                      </a:r>
                      <a:endParaRPr lang="en-GB" sz="1300" b="0" i="0" u="none" dirty="0"/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dirty="0"/>
                        <a:t>expert-lead instruction:</a:t>
                      </a:r>
                      <a:br>
                        <a:rPr lang="en-US" sz="1300" b="0" i="0" u="none" dirty="0"/>
                      </a:br>
                      <a:r>
                        <a:rPr lang="en-US" sz="1300" b="0" i="0" u="none" dirty="0"/>
                        <a:t>- course-based learning</a:t>
                      </a:r>
                      <a:endParaRPr lang="en-GB" sz="1300" b="0" i="0" u="none" dirty="0"/>
                    </a:p>
                  </a:txBody>
                  <a:tcPr marL="63675" marR="63675" marT="0" marB="0" anchor="ctr"/>
                </a:tc>
                <a:extLst>
                  <a:ext uri="{0D108BD9-81ED-4DB2-BD59-A6C34878D82A}">
                    <a16:rowId xmlns:a16="http://schemas.microsoft.com/office/drawing/2014/main" val="1187038067"/>
                  </a:ext>
                </a:extLst>
              </a:tr>
              <a:tr h="572755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0" u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Level 4 – IT Specialist</a:t>
                      </a:r>
                      <a:endParaRPr lang="en-GB" sz="1300" b="1" i="0" u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kern="1200" spc="4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Handling of GEIGER within an MSE</a:t>
                      </a:r>
                      <a:endParaRPr lang="en-GB" sz="1300" kern="1200" spc="4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5" marR="63675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300" b="0" i="0" u="none" dirty="0"/>
                        <a:t>expert-lead instruction:</a:t>
                      </a:r>
                      <a:br>
                        <a:rPr lang="en-US" sz="1300" b="0" i="0" u="none" dirty="0"/>
                      </a:br>
                      <a:r>
                        <a:rPr lang="en-US" sz="1300" b="0" i="0" u="none" dirty="0"/>
                        <a:t>– course-based learning</a:t>
                      </a:r>
                      <a:endParaRPr lang="en-GB" sz="1300" b="0" i="0" u="none" dirty="0"/>
                    </a:p>
                  </a:txBody>
                  <a:tcPr marL="63675" marR="63675" marT="0" marB="0" anchor="ctr"/>
                </a:tc>
                <a:extLst>
                  <a:ext uri="{0D108BD9-81ED-4DB2-BD59-A6C34878D82A}">
                    <a16:rowId xmlns:a16="http://schemas.microsoft.com/office/drawing/2014/main" val="1814045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46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5A52D6-7942-4EAC-9B21-AAFE66356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622" y="673346"/>
            <a:ext cx="8527742" cy="608116"/>
          </a:xfrm>
        </p:spPr>
        <p:txBody>
          <a:bodyPr>
            <a:normAutofit fontScale="90000"/>
          </a:bodyPr>
          <a:lstStyle/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Cybersecurity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topics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threat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landscape</a:t>
            </a:r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nhaltsplatzhalter 4">
            <a:extLst>
              <a:ext uri="{FF2B5EF4-FFF2-40B4-BE49-F238E27FC236}">
                <a16:creationId xmlns:a16="http://schemas.microsoft.com/office/drawing/2014/main" id="{53F04777-B6CA-4859-85DA-803FFAA47BF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622" y="3429000"/>
            <a:ext cx="3775383" cy="2178106"/>
          </a:xfrm>
          <a:prstGeom prst="rect">
            <a:avLst/>
          </a:prstGeom>
          <a:noFill/>
        </p:spPr>
      </p:pic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2D535407-F5AB-4F8F-9EAA-6D4DBF00DEA7}"/>
              </a:ext>
            </a:extLst>
          </p:cNvPr>
          <p:cNvSpPr txBox="1">
            <a:spLocks/>
          </p:cNvSpPr>
          <p:nvPr/>
        </p:nvSpPr>
        <p:spPr>
          <a:xfrm>
            <a:off x="844622" y="1462177"/>
            <a:ext cx="10524931" cy="4226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European Union Agency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Cybersecurity (ENISA)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 3" charset="2"/>
              <a:buNone/>
            </a:pP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D2A5639-8EBF-4C09-8A19-D58CDBD6888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5575" y="3429000"/>
            <a:ext cx="3118373" cy="2178106"/>
          </a:xfrm>
          <a:prstGeom prst="rect">
            <a:avLst/>
          </a:prstGeom>
          <a:noFill/>
        </p:spPr>
      </p:pic>
      <p:cxnSp>
        <p:nvCxnSpPr>
          <p:cNvPr id="4" name="Gerade Verbindung mit Pfeil 3">
            <a:extLst>
              <a:ext uri="{FF2B5EF4-FFF2-40B4-BE49-F238E27FC236}">
                <a16:creationId xmlns:a16="http://schemas.microsoft.com/office/drawing/2014/main" id="{F93175E1-1DA3-432B-9F67-859E8E6FC268}"/>
              </a:ext>
            </a:extLst>
          </p:cNvPr>
          <p:cNvCxnSpPr/>
          <p:nvPr/>
        </p:nvCxnSpPr>
        <p:spPr>
          <a:xfrm>
            <a:off x="5192468" y="4441371"/>
            <a:ext cx="998594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hteck 2">
            <a:extLst>
              <a:ext uri="{FF2B5EF4-FFF2-40B4-BE49-F238E27FC236}">
                <a16:creationId xmlns:a16="http://schemas.microsoft.com/office/drawing/2014/main" id="{C4B4998A-A44A-4A83-AF14-367675E0C026}"/>
              </a:ext>
            </a:extLst>
          </p:cNvPr>
          <p:cNvSpPr/>
          <p:nvPr/>
        </p:nvSpPr>
        <p:spPr>
          <a:xfrm>
            <a:off x="6856251" y="2243166"/>
            <a:ext cx="29702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Adaption </a:t>
            </a:r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 non-IT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MSE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employee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perspective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0B68275-7362-4E12-A4E4-D2F66D1AA74A}"/>
              </a:ext>
            </a:extLst>
          </p:cNvPr>
          <p:cNvSpPr/>
          <p:nvPr/>
        </p:nvSpPr>
        <p:spPr>
          <a:xfrm>
            <a:off x="1994816" y="2195225"/>
            <a:ext cx="24385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All ENISA </a:t>
            </a:r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threats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MSE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employee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perspective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5099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5A52D6-7942-4EAC-9B21-AAFE66356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841565" cy="855967"/>
          </a:xfrm>
        </p:spPr>
        <p:txBody>
          <a:bodyPr>
            <a:noAutofit/>
          </a:bodyPr>
          <a:lstStyle/>
          <a:p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competence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grid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threat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landscape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curriculum</a:t>
            </a:r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nhaltsplatzhalter 4">
            <a:extLst>
              <a:ext uri="{FF2B5EF4-FFF2-40B4-BE49-F238E27FC236}">
                <a16:creationId xmlns:a16="http://schemas.microsoft.com/office/drawing/2014/main" id="{2F9D88DD-0414-4AB6-8283-F4A485822103}"/>
              </a:ext>
            </a:extLst>
          </p:cNvPr>
          <p:cNvPicPr>
            <a:picLocks noGrp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851" y="3443167"/>
            <a:ext cx="2191764" cy="1264953"/>
          </a:xfrm>
          <a:prstGeom prst="rect">
            <a:avLst/>
          </a:prstGeom>
          <a:noFill/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AA5009E3-D4EF-476A-ACCA-3D55CB47873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22"/>
          <a:stretch/>
        </p:blipFill>
        <p:spPr bwMode="auto">
          <a:xfrm>
            <a:off x="7461732" y="1710459"/>
            <a:ext cx="2979340" cy="457579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7" name="Inhaltsplatzhalter 4">
            <a:extLst>
              <a:ext uri="{FF2B5EF4-FFF2-40B4-BE49-F238E27FC236}">
                <a16:creationId xmlns:a16="http://schemas.microsoft.com/office/drawing/2014/main" id="{F27132AC-3621-4011-8A13-2686B4487E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2728670"/>
              </p:ext>
            </p:extLst>
          </p:nvPr>
        </p:nvGraphicFramePr>
        <p:xfrm>
          <a:off x="1749507" y="1843189"/>
          <a:ext cx="2441752" cy="13001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1286">
                  <a:extLst>
                    <a:ext uri="{9D8B030D-6E8A-4147-A177-3AD203B41FA5}">
                      <a16:colId xmlns:a16="http://schemas.microsoft.com/office/drawing/2014/main" val="1032341595"/>
                    </a:ext>
                  </a:extLst>
                </a:gridCol>
                <a:gridCol w="956549">
                  <a:extLst>
                    <a:ext uri="{9D8B030D-6E8A-4147-A177-3AD203B41FA5}">
                      <a16:colId xmlns:a16="http://schemas.microsoft.com/office/drawing/2014/main" val="1048980330"/>
                    </a:ext>
                  </a:extLst>
                </a:gridCol>
                <a:gridCol w="813917">
                  <a:extLst>
                    <a:ext uri="{9D8B030D-6E8A-4147-A177-3AD203B41FA5}">
                      <a16:colId xmlns:a16="http://schemas.microsoft.com/office/drawing/2014/main" val="2237512263"/>
                    </a:ext>
                  </a:extLst>
                </a:gridCol>
              </a:tblGrid>
              <a:tr h="119321">
                <a:tc>
                  <a:txBody>
                    <a:bodyPr/>
                    <a:lstStyle/>
                    <a:p>
                      <a:pPr indent="0"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400" kern="1200" spc="4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Competence level</a:t>
                      </a:r>
                      <a:endParaRPr lang="en-GB" sz="400" kern="1200" spc="4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400" kern="1200" spc="4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Objective</a:t>
                      </a:r>
                      <a:endParaRPr lang="en-GB" sz="400" kern="1200" spc="4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400" kern="1200" spc="4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Learning environment</a:t>
                      </a:r>
                      <a:endParaRPr lang="en-GB" sz="400" kern="1200" spc="4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73" marR="16773" marT="0" marB="0" anchor="ctr"/>
                </a:tc>
                <a:extLst>
                  <a:ext uri="{0D108BD9-81ED-4DB2-BD59-A6C34878D82A}">
                    <a16:rowId xmlns:a16="http://schemas.microsoft.com/office/drawing/2014/main" val="322136892"/>
                  </a:ext>
                </a:extLst>
              </a:tr>
              <a:tr h="284346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400" b="1" i="0" u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Level 0 - Basic Cybersecure Behaviour</a:t>
                      </a:r>
                      <a:endParaRPr lang="en-GB" sz="400" b="1" i="0" u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400" b="0" i="0" u="none" dirty="0"/>
                        <a:t>Everyday issues of cyber-security, mainly relate to internet-based communication and the usage of passwords</a:t>
                      </a:r>
                      <a:endParaRPr lang="en-GB" sz="400" b="0" i="0" u="none" dirty="0"/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400" b="0" i="0" u="none"/>
                        <a:t>acquirable through everyday incidental learning</a:t>
                      </a:r>
                      <a:endParaRPr lang="en-GB" sz="400" b="0" i="0" u="none"/>
                    </a:p>
                  </a:txBody>
                  <a:tcPr marL="16773" marR="16773" marT="0" marB="0" anchor="ctr"/>
                </a:tc>
                <a:extLst>
                  <a:ext uri="{0D108BD9-81ED-4DB2-BD59-A6C34878D82A}">
                    <a16:rowId xmlns:a16="http://schemas.microsoft.com/office/drawing/2014/main" val="2039330236"/>
                  </a:ext>
                </a:extLst>
              </a:tr>
              <a:tr h="211614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400" b="1" i="0" u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Level 1 - General MSE-Related Cybersecure Behaviour</a:t>
                      </a:r>
                      <a:endParaRPr lang="en-GB" sz="400" b="1" i="0" u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400" b="0" i="0" u="none" dirty="0"/>
                        <a:t>General set of business-related cyber-security issues, relevant for IT-lay employees</a:t>
                      </a:r>
                      <a:endParaRPr lang="en-GB" sz="400" b="0" i="0" u="none" dirty="0"/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400" b="0" i="0" u="none" dirty="0"/>
                        <a:t>acquirable through situated learning in business-context</a:t>
                      </a:r>
                      <a:endParaRPr lang="en-GB" sz="400" b="0" i="0" u="none" dirty="0"/>
                    </a:p>
                  </a:txBody>
                  <a:tcPr marL="16773" marR="16773" marT="0" marB="0" anchor="ctr"/>
                </a:tc>
                <a:extLst>
                  <a:ext uri="{0D108BD9-81ED-4DB2-BD59-A6C34878D82A}">
                    <a16:rowId xmlns:a16="http://schemas.microsoft.com/office/drawing/2014/main" val="2795373671"/>
                  </a:ext>
                </a:extLst>
              </a:tr>
              <a:tr h="230546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400" b="1" i="0" u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Level 2 - Advanced MSE-Related Cybersecure Behaviour</a:t>
                      </a:r>
                      <a:endParaRPr lang="en-GB" sz="400" b="1" i="0" u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400" b="0" i="0" u="none" dirty="0"/>
                        <a:t>Broad set of MSE-specific cyber-security issues, relevant for IT-lay employees of </a:t>
                      </a:r>
                      <a:r>
                        <a:rPr lang="en-US" sz="400" b="0" i="0" u="none" dirty="0" err="1"/>
                        <a:t>MSEs.</a:t>
                      </a:r>
                      <a:endParaRPr lang="en-GB" sz="400" b="0" i="0" u="none" dirty="0"/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400" b="0" i="0" u="none" dirty="0"/>
                        <a:t>acquirable through </a:t>
                      </a:r>
                      <a:r>
                        <a:rPr lang="en-US" sz="400" b="0" i="0" u="none" dirty="0" err="1"/>
                        <a:t>organised</a:t>
                      </a:r>
                      <a:r>
                        <a:rPr lang="en-US" sz="400" b="0" i="0" u="none" dirty="0"/>
                        <a:t> instruction, e.g. through in-house training</a:t>
                      </a:r>
                      <a:endParaRPr lang="en-GB" sz="400" b="0" i="0" u="none" dirty="0"/>
                    </a:p>
                  </a:txBody>
                  <a:tcPr marL="16773" marR="16773" marT="0" marB="0" anchor="ctr"/>
                </a:tc>
                <a:extLst>
                  <a:ext uri="{0D108BD9-81ED-4DB2-BD59-A6C34878D82A}">
                    <a16:rowId xmlns:a16="http://schemas.microsoft.com/office/drawing/2014/main" val="111291924"/>
                  </a:ext>
                </a:extLst>
              </a:tr>
              <a:tr h="284346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400" b="1" i="0" u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Level 3 - MSE-Related Cybersecurity Proficiency</a:t>
                      </a:r>
                      <a:endParaRPr lang="en-GB" sz="400" b="1" i="0" u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400" b="0" i="0" u="none" dirty="0"/>
                        <a:t>Advanced and coherent set of MSE-specific cyber-security issues, relevant for the person monitoring the IT-ecosystem of an MSE</a:t>
                      </a:r>
                      <a:endParaRPr lang="en-GB" sz="400" b="0" i="0" u="none" dirty="0"/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400" b="0" i="0" u="none" dirty="0"/>
                        <a:t>acquirable through expert-lead instruction, i.e. specialized cybersecurity courses</a:t>
                      </a:r>
                      <a:endParaRPr lang="en-GB" sz="400" b="0" i="0" u="none" dirty="0"/>
                    </a:p>
                  </a:txBody>
                  <a:tcPr marL="16773" marR="16773" marT="0" marB="0" anchor="ctr"/>
                </a:tc>
                <a:extLst>
                  <a:ext uri="{0D108BD9-81ED-4DB2-BD59-A6C34878D82A}">
                    <a16:rowId xmlns:a16="http://schemas.microsoft.com/office/drawing/2014/main" val="1187038067"/>
                  </a:ext>
                </a:extLst>
              </a:tr>
              <a:tr h="76848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400" b="1" i="0" u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Level 4 – IT Specialist</a:t>
                      </a:r>
                      <a:endParaRPr lang="en-GB" sz="400" b="1" i="0" u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400" kern="1200" spc="4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Handling of GEIGER within an MSE</a:t>
                      </a:r>
                      <a:endParaRPr lang="en-GB" sz="400" kern="1200" spc="4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773" marR="16773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400" kern="1200" spc="4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specialized GEIGER courses</a:t>
                      </a:r>
                      <a:endParaRPr lang="en-GB" sz="400" kern="1200" spc="4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773" marR="16773" marT="0" marB="0" anchor="ctr"/>
                </a:tc>
                <a:extLst>
                  <a:ext uri="{0D108BD9-81ED-4DB2-BD59-A6C34878D82A}">
                    <a16:rowId xmlns:a16="http://schemas.microsoft.com/office/drawing/2014/main" val="1814045888"/>
                  </a:ext>
                </a:extLst>
              </a:tr>
            </a:tbl>
          </a:graphicData>
        </a:graphic>
      </p:graphicFrame>
      <p:cxnSp>
        <p:nvCxnSpPr>
          <p:cNvPr id="4" name="Gerade Verbindung mit Pfeil 3">
            <a:extLst>
              <a:ext uri="{FF2B5EF4-FFF2-40B4-BE49-F238E27FC236}">
                <a16:creationId xmlns:a16="http://schemas.microsoft.com/office/drawing/2014/main" id="{80245966-44DB-48F4-819A-968761312867}"/>
              </a:ext>
            </a:extLst>
          </p:cNvPr>
          <p:cNvCxnSpPr>
            <a:cxnSpLocks/>
          </p:cNvCxnSpPr>
          <p:nvPr/>
        </p:nvCxnSpPr>
        <p:spPr>
          <a:xfrm>
            <a:off x="4729007" y="2454587"/>
            <a:ext cx="1451729" cy="40982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438BF834-EA35-49FF-8C72-7104D70F6BD6}"/>
              </a:ext>
            </a:extLst>
          </p:cNvPr>
          <p:cNvCxnSpPr>
            <a:cxnSpLocks/>
          </p:cNvCxnSpPr>
          <p:nvPr/>
        </p:nvCxnSpPr>
        <p:spPr>
          <a:xfrm flipV="1">
            <a:off x="4730269" y="5276546"/>
            <a:ext cx="1377245" cy="44572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6">
            <a:extLst>
              <a:ext uri="{FF2B5EF4-FFF2-40B4-BE49-F238E27FC236}">
                <a16:creationId xmlns:a16="http://schemas.microsoft.com/office/drawing/2014/main" id="{5D1CC19B-FC7B-4270-8E00-1C9DF70F9B9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34" t="7469" r="4349" b="11325"/>
          <a:stretch/>
        </p:blipFill>
        <p:spPr>
          <a:xfrm>
            <a:off x="3009069" y="4872982"/>
            <a:ext cx="1016340" cy="1516354"/>
          </a:xfrm>
          <a:prstGeom prst="rect">
            <a:avLst/>
          </a:prstGeom>
        </p:spPr>
      </p:pic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3B0402B8-2DF9-45CF-B182-B250019A0590}"/>
              </a:ext>
            </a:extLst>
          </p:cNvPr>
          <p:cNvCxnSpPr>
            <a:cxnSpLocks/>
          </p:cNvCxnSpPr>
          <p:nvPr/>
        </p:nvCxnSpPr>
        <p:spPr>
          <a:xfrm>
            <a:off x="3749593" y="4070479"/>
            <a:ext cx="1722662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>
            <a:extLst>
              <a:ext uri="{FF2B5EF4-FFF2-40B4-BE49-F238E27FC236}">
                <a16:creationId xmlns:a16="http://schemas.microsoft.com/office/drawing/2014/main" id="{A4937A4D-DF16-4DC3-8E4E-E0739E5E3AE6}"/>
              </a:ext>
            </a:extLst>
          </p:cNvPr>
          <p:cNvSpPr txBox="1"/>
          <p:nvPr/>
        </p:nvSpPr>
        <p:spPr>
          <a:xfrm>
            <a:off x="2043002" y="5435214"/>
            <a:ext cx="1474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5812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5A52D6-7942-4EAC-9B21-AAFE66356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12" y="889765"/>
            <a:ext cx="10854868" cy="1109705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continued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2D535407-F5AB-4F8F-9EAA-6D4DBF00DEA7}"/>
              </a:ext>
            </a:extLst>
          </p:cNvPr>
          <p:cNvSpPr txBox="1">
            <a:spLocks/>
          </p:cNvSpPr>
          <p:nvPr/>
        </p:nvSpPr>
        <p:spPr>
          <a:xfrm>
            <a:off x="873712" y="1999470"/>
            <a:ext cx="8767438" cy="2207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Cybersecurity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a relevant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skill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managers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Educational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adapted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MSE-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terms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levels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threats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Cybersecurity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future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competence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in Entrepreneurship Education?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 3" charset="2"/>
              <a:buNone/>
            </a:pP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 3" charset="2"/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 3" charset="2"/>
              <a:buNone/>
            </a:pP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67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16833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nhaltsplatzhalter 4">
            <a:extLst>
              <a:ext uri="{FF2B5EF4-FFF2-40B4-BE49-F238E27FC236}">
                <a16:creationId xmlns:a16="http://schemas.microsoft.com/office/drawing/2014/main" id="{76179735-5E88-4BCF-AB36-C7FE11D8B0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7514588"/>
              </p:ext>
            </p:extLst>
          </p:nvPr>
        </p:nvGraphicFramePr>
        <p:xfrm>
          <a:off x="640239" y="210863"/>
          <a:ext cx="10911522" cy="6386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844">
                  <a:extLst>
                    <a:ext uri="{9D8B030D-6E8A-4147-A177-3AD203B41FA5}">
                      <a16:colId xmlns:a16="http://schemas.microsoft.com/office/drawing/2014/main" val="1881950629"/>
                    </a:ext>
                  </a:extLst>
                </a:gridCol>
                <a:gridCol w="4043287">
                  <a:extLst>
                    <a:ext uri="{9D8B030D-6E8A-4147-A177-3AD203B41FA5}">
                      <a16:colId xmlns:a16="http://schemas.microsoft.com/office/drawing/2014/main" val="4091774000"/>
                    </a:ext>
                  </a:extLst>
                </a:gridCol>
                <a:gridCol w="2517438">
                  <a:extLst>
                    <a:ext uri="{9D8B030D-6E8A-4147-A177-3AD203B41FA5}">
                      <a16:colId xmlns:a16="http://schemas.microsoft.com/office/drawing/2014/main" val="4176889559"/>
                    </a:ext>
                  </a:extLst>
                </a:gridCol>
                <a:gridCol w="3383953">
                  <a:extLst>
                    <a:ext uri="{9D8B030D-6E8A-4147-A177-3AD203B41FA5}">
                      <a16:colId xmlns:a16="http://schemas.microsoft.com/office/drawing/2014/main" val="4096865071"/>
                    </a:ext>
                  </a:extLst>
                </a:gridCol>
              </a:tblGrid>
              <a:tr h="562954">
                <a:tc>
                  <a:txBody>
                    <a:bodyPr/>
                    <a:lstStyle/>
                    <a:p>
                      <a:pPr indent="152400"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Linux Libertine 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Cybersecurity awareness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Linux Libertine 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How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effectLst/>
                        </a:rPr>
                        <a:t> to DO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Linux Libertine 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How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effectLst/>
                        </a:rPr>
                        <a:t> to COMMUNICATE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Linux Libertine 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extLst>
                  <a:ext uri="{0D108BD9-81ED-4DB2-BD59-A6C34878D82A}">
                    <a16:rowId xmlns:a16="http://schemas.microsoft.com/office/drawing/2014/main" val="3967953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Level 0 </a:t>
                      </a:r>
                      <a:endParaRPr lang="en-GB" sz="1600" b="1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Limited, random everyday knowledge of some issues of cybersecurity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n.a.</a:t>
                      </a:r>
                      <a:endParaRPr lang="en-GB" sz="160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n.a.</a:t>
                      </a:r>
                      <a:endParaRPr lang="en-GB" sz="160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extLst>
                  <a:ext uri="{0D108BD9-81ED-4DB2-BD59-A6C34878D82A}">
                    <a16:rowId xmlns:a16="http://schemas.microsoft.com/office/drawing/2014/main" val="555882121"/>
                  </a:ext>
                </a:extLst>
              </a:tr>
              <a:tr h="970352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Level 1</a:t>
                      </a:r>
                      <a:endParaRPr lang="en-GB" sz="1600" b="1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General knowledge of a relevant set of cybersecurity issues and of basic rules of cyber-secure behaviour 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n.a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n.a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extLst>
                  <a:ext uri="{0D108BD9-81ED-4DB2-BD59-A6C34878D82A}">
                    <a16:rowId xmlns:a16="http://schemas.microsoft.com/office/drawing/2014/main" val="1352408092"/>
                  </a:ext>
                </a:extLst>
              </a:tr>
              <a:tr h="1255750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Level 2</a:t>
                      </a:r>
                      <a:endParaRPr lang="en-GB" sz="1600" b="1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MSE-specific knowledge of a relevant set of cybersecurity issues and of basic rules of cyber-secure behaviour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General knowledge about GEIGER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Ability to communicate cybersecurity and the general relevance of GEIGER for it within an MSE context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extLst>
                  <a:ext uri="{0D108BD9-81ED-4DB2-BD59-A6C34878D82A}">
                    <a16:rowId xmlns:a16="http://schemas.microsoft.com/office/drawing/2014/main" val="192367166"/>
                  </a:ext>
                </a:extLst>
              </a:tr>
              <a:tr h="1556243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Level 3 </a:t>
                      </a:r>
                      <a:endParaRPr lang="en-GB" sz="1600" b="1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MSE-specific understanding of a coherent set of cybersecurity issues and application of principles-based rules of cyber-secure behaviour within typical MSE environments 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Detailed knowledge about GEIGER and its application within a (one) specific MSE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Ability to explain (mentor) the specific cybersecurity aspects of the given MSE and how GEIGER works in it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extLst>
                  <a:ext uri="{0D108BD9-81ED-4DB2-BD59-A6C34878D82A}">
                    <a16:rowId xmlns:a16="http://schemas.microsoft.com/office/drawing/2014/main" val="465763395"/>
                  </a:ext>
                </a:extLst>
              </a:tr>
              <a:tr h="1401595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Level 4</a:t>
                      </a:r>
                      <a:endParaRPr lang="en-GB" sz="1600" b="1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MSE-specific understanding of a coherent set of cybersecurity issues and analysis of cyber-secure behaviour 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Detailed understanding of GEIGER and its application within most MSE usage environments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Ability to train for level 3 as well as 1 and 2 respectively</a:t>
                      </a:r>
                      <a:endParaRPr lang="en-GB" sz="1600" dirty="0">
                        <a:effectLst/>
                        <a:latin typeface="Linux Libertine O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078" marR="81078" marT="40538" marB="40538" anchor="ctr"/>
                </a:tc>
                <a:extLst>
                  <a:ext uri="{0D108BD9-81ED-4DB2-BD59-A6C34878D82A}">
                    <a16:rowId xmlns:a16="http://schemas.microsoft.com/office/drawing/2014/main" val="2480115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274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2">
            <a:extLst>
              <a:ext uri="{FF2B5EF4-FFF2-40B4-BE49-F238E27FC236}">
                <a16:creationId xmlns:a16="http://schemas.microsoft.com/office/drawing/2014/main" id="{30B68943-DE99-406A-A894-7936866E2C29}"/>
              </a:ext>
            </a:extLst>
          </p:cNvPr>
          <p:cNvSpPr txBox="1">
            <a:spLocks/>
          </p:cNvSpPr>
          <p:nvPr/>
        </p:nvSpPr>
        <p:spPr>
          <a:xfrm>
            <a:off x="2726657" y="1492935"/>
            <a:ext cx="12192000" cy="582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8939102-994F-44D3-9C77-619CB03CA34E}"/>
              </a:ext>
            </a:extLst>
          </p:cNvPr>
          <p:cNvSpPr/>
          <p:nvPr/>
        </p:nvSpPr>
        <p:spPr>
          <a:xfrm>
            <a:off x="1079832" y="1399429"/>
            <a:ext cx="73966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Who has already experienced or knows someone who has experienced a cyber attack…</a:t>
            </a:r>
          </a:p>
          <a:p>
            <a:endParaRPr lang="en-GB" sz="2400" dirty="0"/>
          </a:p>
          <a:p>
            <a:r>
              <a:rPr lang="en-GB" sz="2400" dirty="0"/>
              <a:t>… in personal context</a:t>
            </a:r>
            <a:r>
              <a:rPr lang="en-GB" sz="2400" dirty="0">
                <a:solidFill>
                  <a:schemeClr val="dk1"/>
                </a:solidFill>
              </a:rPr>
              <a:t>?</a:t>
            </a:r>
          </a:p>
          <a:p>
            <a:r>
              <a:rPr lang="en-GB" sz="2400" dirty="0">
                <a:solidFill>
                  <a:schemeClr val="dk1"/>
                </a:solidFill>
              </a:rPr>
              <a:t>… in business context? </a:t>
            </a:r>
            <a:endParaRPr lang="de-DE" sz="2400" dirty="0">
              <a:solidFill>
                <a:schemeClr val="dk1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7BC5168B-3CA7-4DC2-A7E9-55F05B971B9E}"/>
              </a:ext>
            </a:extLst>
          </p:cNvPr>
          <p:cNvSpPr/>
          <p:nvPr/>
        </p:nvSpPr>
        <p:spPr>
          <a:xfrm>
            <a:off x="1079832" y="4215994"/>
            <a:ext cx="6089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400" dirty="0">
                <a:solidFill>
                  <a:schemeClr val="dk1"/>
                </a:solidFill>
              </a:rPr>
              <a:t>Who is not afraid of cyber attacks?</a:t>
            </a:r>
            <a:endParaRPr lang="de-DE" sz="2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17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9553DA-7EAA-49B5-9E3A-FDED4337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66487"/>
            <a:ext cx="8596668" cy="1320800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Cybersecurity in Europe’s MSEs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3FECF4-14B5-43FD-BFE5-F6BF61C36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7769"/>
            <a:ext cx="8750751" cy="1432178"/>
          </a:xfrm>
        </p:spPr>
        <p:txBody>
          <a:bodyPr>
            <a:normAutofit/>
          </a:bodyPr>
          <a:lstStyle/>
          <a:p>
            <a:pPr marL="101600" indent="0"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Micro and Small Enterprises (MSEs) represent 98.9% of the European enterprises.</a:t>
            </a:r>
          </a:p>
          <a:p>
            <a:pPr marL="10160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They are not sufficiently protected against negligent behaviour and malicious attacks.</a:t>
            </a:r>
            <a:endParaRPr lang="en-US" sz="1200" baseline="50000" dirty="0"/>
          </a:p>
          <a:p>
            <a:endParaRPr lang="en-US" sz="1200" baseline="50000" dirty="0"/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9D939A42-FFDA-4BE2-9488-E13E2F5C6639}"/>
              </a:ext>
            </a:extLst>
          </p:cNvPr>
          <p:cNvSpPr txBox="1">
            <a:spLocks/>
          </p:cNvSpPr>
          <p:nvPr/>
        </p:nvSpPr>
        <p:spPr>
          <a:xfrm>
            <a:off x="860214" y="3249947"/>
            <a:ext cx="8750751" cy="33598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60% of small businesses experienced a breach or attack</a:t>
            </a:r>
            <a:r>
              <a:rPr lang="en-GB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aseline="5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43% of cyber attacks target small businesses</a:t>
            </a:r>
            <a:r>
              <a:rPr lang="en-GB" sz="1200" baseline="500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  <a:p>
            <a:r>
              <a:rPr lang="en-US" dirty="0"/>
              <a:t>More than 77% of organizations do not have a Cyber Security Incident Response plan</a:t>
            </a:r>
            <a:r>
              <a:rPr lang="en-US" sz="1200" baseline="50000" dirty="0"/>
              <a:t> 2</a:t>
            </a:r>
          </a:p>
          <a:p>
            <a:r>
              <a:rPr lang="en-US" dirty="0"/>
              <a:t>60% of MSEs go out of business within six months after a severe cyber attack</a:t>
            </a:r>
            <a:r>
              <a:rPr lang="en-US" sz="1200" baseline="50000" dirty="0"/>
              <a:t>3</a:t>
            </a:r>
          </a:p>
          <a:p>
            <a:endParaRPr lang="en-US" sz="1200" baseline="50000" dirty="0"/>
          </a:p>
          <a:p>
            <a:endParaRPr lang="en-US" sz="1200" baseline="50000" dirty="0"/>
          </a:p>
          <a:p>
            <a:endParaRPr lang="en-US" sz="1100" baseline="50000" dirty="0"/>
          </a:p>
          <a:p>
            <a:endParaRPr lang="en-US" sz="1100" baseline="50000" dirty="0"/>
          </a:p>
          <a:p>
            <a:endParaRPr lang="en-US" sz="1100" baseline="50000" dirty="0"/>
          </a:p>
          <a:p>
            <a:endParaRPr lang="en-US" sz="1100" baseline="50000" dirty="0"/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en-GB" sz="8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https://assets.kpmg/content/dam/kpmg/pdf/2016/02/small-business-reputation-new.pdf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de-DE" sz="8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https://www.cybintsolutions.com/cyber-security-facts-stats/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de-DE" sz="8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https://cybersecurityventures.com/60-percent-of-small-companies-close-within-6-months-of-being-hacked/</a:t>
            </a:r>
          </a:p>
          <a:p>
            <a:endParaRPr lang="en-US" sz="1200" baseline="50000" dirty="0"/>
          </a:p>
          <a:p>
            <a:endParaRPr lang="en-US" sz="1200" baseline="50000" dirty="0"/>
          </a:p>
          <a:p>
            <a:endParaRPr lang="en-US" sz="1200" baseline="50000" dirty="0"/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1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9553DA-7EAA-49B5-9E3A-FDED4337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512" y="725023"/>
            <a:ext cx="8596668" cy="1320800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Cybersecurity in Europe’s MSEs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3FECF4-14B5-43FD-BFE5-F6BF61C36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512" y="1741127"/>
            <a:ext cx="8750751" cy="2079384"/>
          </a:xfrm>
        </p:spPr>
        <p:txBody>
          <a:bodyPr>
            <a:normAutofit/>
          </a:bodyPr>
          <a:lstStyle/>
          <a:p>
            <a:pPr marL="101600" indent="0"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Increasing digitisation within MSEs leads to growing risks in cybersecurity: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Technological aspects: security state of IT-components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‘human factor’: behaviour and knowledge of staff</a:t>
            </a:r>
          </a:p>
        </p:txBody>
      </p:sp>
    </p:spTree>
    <p:extLst>
      <p:ext uri="{BB962C8B-B14F-4D97-AF65-F5344CB8AC3E}">
        <p14:creationId xmlns:p14="http://schemas.microsoft.com/office/powerpoint/2010/main" val="573636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2136ED54-49F4-4728-A2CC-83FC7C2F8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897" y="2604812"/>
            <a:ext cx="6302922" cy="285524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3671DB6A-D654-4AE6-B3E9-187B0B96215F}"/>
              </a:ext>
            </a:extLst>
          </p:cNvPr>
          <p:cNvSpPr txBox="1"/>
          <p:nvPr/>
        </p:nvSpPr>
        <p:spPr>
          <a:xfrm>
            <a:off x="1534869" y="5512260"/>
            <a:ext cx="800502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https://www.enisa.europa.eu/topics/threat-risk-management/threats-and-trends/etl-review-folder/etl-2020-main-incidents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CB051A00-8211-4597-BF0A-01CAA1529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690" y="914861"/>
            <a:ext cx="7303363" cy="1937342"/>
          </a:xfrm>
        </p:spPr>
        <p:txBody>
          <a:bodyPr>
            <a:normAutofit/>
          </a:bodyPr>
          <a:lstStyle/>
          <a:p>
            <a:r>
              <a:rPr lang="en-GB" sz="2000" b="1" dirty="0"/>
              <a:t>Cyber-attacks often benefit from human behaviour as the weakest link in the IT-security!</a:t>
            </a:r>
          </a:p>
          <a:p>
            <a:r>
              <a:rPr lang="en-GB" sz="2000" dirty="0"/>
              <a:t>Particularly if there is no dedicated IT department like in most small enterprises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787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818608"/>
            <a:ext cx="10240602" cy="1320800"/>
          </a:xfrm>
        </p:spPr>
        <p:txBody>
          <a:bodyPr/>
          <a:lstStyle/>
          <a:p>
            <a:r>
              <a:rPr lang="de-DE" dirty="0" err="1"/>
              <a:t>Consequences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Entrepreneurship Education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4" y="1934165"/>
            <a:ext cx="8596668" cy="1320801"/>
          </a:xfrm>
        </p:spPr>
        <p:txBody>
          <a:bodyPr>
            <a:normAutofit/>
          </a:bodyPr>
          <a:lstStyle/>
          <a:p>
            <a:r>
              <a:rPr lang="de-DE" sz="2400" dirty="0" err="1"/>
              <a:t>If</a:t>
            </a:r>
            <a:r>
              <a:rPr lang="de-DE" sz="2400" dirty="0"/>
              <a:t> </a:t>
            </a:r>
            <a:r>
              <a:rPr lang="de-DE" sz="2400" dirty="0" err="1"/>
              <a:t>planning</a:t>
            </a:r>
            <a:r>
              <a:rPr lang="de-DE" sz="2400" dirty="0"/>
              <a:t> </a:t>
            </a:r>
            <a:r>
              <a:rPr lang="de-DE" sz="2400" dirty="0" err="1"/>
              <a:t>and</a:t>
            </a:r>
            <a:r>
              <a:rPr lang="de-DE" sz="2400" dirty="0"/>
              <a:t> </a:t>
            </a:r>
            <a:r>
              <a:rPr lang="de-DE" sz="2400" dirty="0" err="1"/>
              <a:t>managing</a:t>
            </a:r>
            <a:r>
              <a:rPr lang="de-DE" sz="2400" dirty="0"/>
              <a:t> – e.g. –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financial</a:t>
            </a:r>
            <a:r>
              <a:rPr lang="de-DE" sz="2400" dirty="0"/>
              <a:t> </a:t>
            </a:r>
            <a:r>
              <a:rPr lang="de-DE" sz="2400" dirty="0" err="1"/>
              <a:t>viability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a </a:t>
            </a:r>
            <a:r>
              <a:rPr lang="de-DE" sz="2400" dirty="0" err="1"/>
              <a:t>business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part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entrepreneurial</a:t>
            </a:r>
            <a:r>
              <a:rPr lang="de-DE" sz="2400" dirty="0"/>
              <a:t> </a:t>
            </a:r>
            <a:r>
              <a:rPr lang="de-DE" sz="2400" dirty="0" err="1"/>
              <a:t>competences</a:t>
            </a:r>
            <a:r>
              <a:rPr lang="de-DE" sz="2400" dirty="0"/>
              <a:t>, </a:t>
            </a:r>
            <a:r>
              <a:rPr lang="de-DE" sz="2400" dirty="0" err="1"/>
              <a:t>shouldn‘t</a:t>
            </a:r>
            <a:r>
              <a:rPr lang="de-DE" sz="2400" dirty="0"/>
              <a:t> </a:t>
            </a:r>
            <a:r>
              <a:rPr lang="de-DE" sz="2400" dirty="0" err="1"/>
              <a:t>nowadays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digital </a:t>
            </a:r>
            <a:r>
              <a:rPr lang="de-DE" sz="2400" dirty="0" err="1"/>
              <a:t>viability</a:t>
            </a:r>
            <a:r>
              <a:rPr lang="de-DE" sz="2400" dirty="0"/>
              <a:t>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part</a:t>
            </a:r>
            <a:r>
              <a:rPr lang="de-DE" sz="2400" dirty="0"/>
              <a:t> </a:t>
            </a:r>
            <a:r>
              <a:rPr lang="de-DE" sz="2400" dirty="0" err="1"/>
              <a:t>as</a:t>
            </a:r>
            <a:r>
              <a:rPr lang="de-DE" sz="2400" dirty="0"/>
              <a:t> </a:t>
            </a:r>
            <a:r>
              <a:rPr lang="de-DE" sz="2400" dirty="0" err="1"/>
              <a:t>well</a:t>
            </a:r>
            <a:r>
              <a:rPr lang="de-DE" sz="2400" dirty="0"/>
              <a:t>?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84417BF4-A916-4625-9EE2-5CD2539DFF6F}"/>
              </a:ext>
            </a:extLst>
          </p:cNvPr>
          <p:cNvSpPr txBox="1">
            <a:spLocks/>
          </p:cNvSpPr>
          <p:nvPr/>
        </p:nvSpPr>
        <p:spPr>
          <a:xfrm>
            <a:off x="677334" y="342900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/>
              <a:t>This </a:t>
            </a:r>
            <a:r>
              <a:rPr lang="de-DE" sz="2400" dirty="0" err="1"/>
              <a:t>does</a:t>
            </a:r>
            <a:r>
              <a:rPr lang="de-DE" sz="2400" dirty="0"/>
              <a:t> not </a:t>
            </a:r>
            <a:r>
              <a:rPr lang="de-DE" sz="2400" dirty="0" err="1"/>
              <a:t>only</a:t>
            </a:r>
            <a:r>
              <a:rPr lang="de-DE" sz="2400" dirty="0"/>
              <a:t> </a:t>
            </a:r>
            <a:r>
              <a:rPr lang="de-DE" sz="2400" dirty="0" err="1"/>
              <a:t>imply</a:t>
            </a:r>
            <a:r>
              <a:rPr lang="de-DE" sz="2400" dirty="0"/>
              <a:t> </a:t>
            </a:r>
            <a:r>
              <a:rPr lang="de-DE" sz="2400" dirty="0" err="1"/>
              <a:t>one‘s</a:t>
            </a:r>
            <a:r>
              <a:rPr lang="de-DE" sz="2400" dirty="0"/>
              <a:t> own </a:t>
            </a:r>
            <a:r>
              <a:rPr lang="de-DE" sz="2400" dirty="0" err="1"/>
              <a:t>knowledge</a:t>
            </a:r>
            <a:r>
              <a:rPr lang="de-DE" sz="2400" dirty="0"/>
              <a:t>/</a:t>
            </a:r>
            <a:r>
              <a:rPr lang="de-DE" sz="2400" dirty="0" err="1"/>
              <a:t>behaviour</a:t>
            </a:r>
            <a:r>
              <a:rPr lang="de-DE" sz="2400" dirty="0"/>
              <a:t> </a:t>
            </a:r>
            <a:r>
              <a:rPr lang="de-DE" sz="2400" dirty="0" err="1"/>
              <a:t>as</a:t>
            </a:r>
            <a:r>
              <a:rPr lang="de-DE" sz="2400" dirty="0"/>
              <a:t> </a:t>
            </a:r>
            <a:r>
              <a:rPr lang="de-DE" sz="2400" dirty="0" err="1"/>
              <a:t>entrepreneur</a:t>
            </a:r>
            <a:r>
              <a:rPr lang="de-DE" sz="2400" dirty="0"/>
              <a:t> but also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staff</a:t>
            </a:r>
            <a:r>
              <a:rPr lang="de-DE" sz="2400" dirty="0"/>
              <a:t>.</a:t>
            </a:r>
            <a:br>
              <a:rPr lang="de-DE" sz="2400" dirty="0"/>
            </a:br>
            <a:r>
              <a:rPr lang="de-DE" sz="2400" dirty="0"/>
              <a:t>Thus human </a:t>
            </a:r>
            <a:r>
              <a:rPr lang="de-DE" sz="2400" dirty="0" err="1"/>
              <a:t>resource</a:t>
            </a:r>
            <a:r>
              <a:rPr lang="de-DE" sz="2400" dirty="0"/>
              <a:t> </a:t>
            </a:r>
            <a:r>
              <a:rPr lang="de-DE" sz="2400" dirty="0" err="1"/>
              <a:t>management</a:t>
            </a:r>
            <a:r>
              <a:rPr lang="de-DE" sz="2400" dirty="0"/>
              <a:t> </a:t>
            </a:r>
            <a:r>
              <a:rPr lang="de-DE" sz="2400" dirty="0" err="1"/>
              <a:t>needs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include</a:t>
            </a:r>
            <a:r>
              <a:rPr lang="de-DE" sz="2400" dirty="0"/>
              <a:t> </a:t>
            </a:r>
            <a:r>
              <a:rPr lang="de-DE" sz="2400" dirty="0" err="1"/>
              <a:t>cybersecurity</a:t>
            </a:r>
            <a:r>
              <a:rPr lang="de-DE" sz="2400" dirty="0"/>
              <a:t> </a:t>
            </a:r>
            <a:r>
              <a:rPr lang="de-DE" sz="2400" dirty="0" err="1"/>
              <a:t>as</a:t>
            </a:r>
            <a:r>
              <a:rPr lang="de-DE" sz="2400" dirty="0"/>
              <a:t> </a:t>
            </a:r>
            <a:r>
              <a:rPr lang="de-DE" sz="2400" dirty="0" err="1"/>
              <a:t>well</a:t>
            </a:r>
            <a:r>
              <a:rPr lang="de-DE" sz="2400" dirty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6456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9553DA-7EAA-49B5-9E3A-FDED4337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20550"/>
            <a:ext cx="10244666" cy="1320800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GEIGER – Horizon 2020 EU-funded Project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3FECF4-14B5-43FD-BFE5-F6BF61C36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6991"/>
            <a:ext cx="8596668" cy="20793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b="1" dirty="0">
                <a:latin typeface="Arial" panose="020B0604020202020204" pitchFamily="34" charset="0"/>
              </a:rPr>
              <a:t>Goal of helping small businesses within Europe face their cybersecurity challenges</a:t>
            </a:r>
            <a:endParaRPr lang="en-GB" sz="2100" b="1" dirty="0">
              <a:latin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Integration of a technological approach with an educational eco-system aimed at MSEs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AACC2B77-1BF7-4FD8-ADAA-9C3BF48950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34" t="7469" r="4349" b="11325"/>
          <a:stretch/>
        </p:blipFill>
        <p:spPr>
          <a:xfrm>
            <a:off x="4296791" y="3193388"/>
            <a:ext cx="1900441" cy="283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668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5A52D6-7942-4EAC-9B21-AAFE66356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7309"/>
            <a:ext cx="10515600" cy="685266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Technological Approach: GEIGER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indicator</a:t>
            </a:r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0C638C6C-64AD-4BD1-8DDC-4CB825BBC60B}"/>
              </a:ext>
            </a:extLst>
          </p:cNvPr>
          <p:cNvGrpSpPr/>
          <p:nvPr/>
        </p:nvGrpSpPr>
        <p:grpSpPr>
          <a:xfrm>
            <a:off x="939801" y="1871335"/>
            <a:ext cx="9842500" cy="3576966"/>
            <a:chOff x="896790" y="1567541"/>
            <a:chExt cx="10370195" cy="3806891"/>
          </a:xfrm>
        </p:grpSpPr>
        <p:sp>
          <p:nvSpPr>
            <p:cNvPr id="4" name="Rechteck: abgerundete Ecken 3">
              <a:extLst>
                <a:ext uri="{FF2B5EF4-FFF2-40B4-BE49-F238E27FC236}">
                  <a16:creationId xmlns:a16="http://schemas.microsoft.com/office/drawing/2014/main" id="{DED59E9B-1B89-4E46-A02D-ECCE488E2766}"/>
                </a:ext>
              </a:extLst>
            </p:cNvPr>
            <p:cNvSpPr/>
            <p:nvPr/>
          </p:nvSpPr>
          <p:spPr>
            <a:xfrm>
              <a:off x="896790" y="1595535"/>
              <a:ext cx="2071395" cy="3778897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: abgerundete Ecken 4">
              <a:extLst>
                <a:ext uri="{FF2B5EF4-FFF2-40B4-BE49-F238E27FC236}">
                  <a16:creationId xmlns:a16="http://schemas.microsoft.com/office/drawing/2014/main" id="{4756155C-D204-4A39-94E7-A5A6DC94F785}"/>
                </a:ext>
              </a:extLst>
            </p:cNvPr>
            <p:cNvSpPr/>
            <p:nvPr/>
          </p:nvSpPr>
          <p:spPr>
            <a:xfrm>
              <a:off x="9195590" y="1567541"/>
              <a:ext cx="2071395" cy="3778897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AE54BAE6-BBFE-4955-85C2-37AF73CB3D0C}"/>
                </a:ext>
              </a:extLst>
            </p:cNvPr>
            <p:cNvSpPr/>
            <p:nvPr/>
          </p:nvSpPr>
          <p:spPr>
            <a:xfrm>
              <a:off x="6781158" y="1567541"/>
              <a:ext cx="2071395" cy="3778897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" name="Rechteck: abgerundete Ecken 6">
              <a:extLst>
                <a:ext uri="{FF2B5EF4-FFF2-40B4-BE49-F238E27FC236}">
                  <a16:creationId xmlns:a16="http://schemas.microsoft.com/office/drawing/2014/main" id="{17573D62-B190-49E0-99A2-446068A22A95}"/>
                </a:ext>
              </a:extLst>
            </p:cNvPr>
            <p:cNvSpPr/>
            <p:nvPr/>
          </p:nvSpPr>
          <p:spPr>
            <a:xfrm>
              <a:off x="4366726" y="1595535"/>
              <a:ext cx="2071395" cy="3778897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8" name="Picture 1">
              <a:extLst>
                <a:ext uri="{FF2B5EF4-FFF2-40B4-BE49-F238E27FC236}">
                  <a16:creationId xmlns:a16="http://schemas.microsoft.com/office/drawing/2014/main" id="{44628B9E-0687-4C11-AB5D-2A3619B3FB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366417" y="1801495"/>
              <a:ext cx="1729740" cy="3206962"/>
            </a:xfrm>
            <a:prstGeom prst="rect">
              <a:avLst/>
            </a:prstGeom>
          </p:spPr>
        </p:pic>
        <p:pic>
          <p:nvPicPr>
            <p:cNvPr id="9" name="Picture 6">
              <a:extLst>
                <a:ext uri="{FF2B5EF4-FFF2-40B4-BE49-F238E27FC236}">
                  <a16:creationId xmlns:a16="http://schemas.microsoft.com/office/drawing/2014/main" id="{02A71BE3-E51E-45C0-B7B1-080DC296CD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85855" y="1773343"/>
              <a:ext cx="1862003" cy="3200400"/>
            </a:xfrm>
            <a:prstGeom prst="rect">
              <a:avLst/>
            </a:prstGeom>
          </p:spPr>
        </p:pic>
        <p:pic>
          <p:nvPicPr>
            <p:cNvPr id="10" name="Picture 12">
              <a:extLst>
                <a:ext uri="{FF2B5EF4-FFF2-40B4-BE49-F238E27FC236}">
                  <a16:creationId xmlns:a16="http://schemas.microsoft.com/office/drawing/2014/main" id="{7617FAC7-EB4E-40B4-BFD9-7698376DF34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17065" y="1773343"/>
              <a:ext cx="1767840" cy="3145790"/>
            </a:xfrm>
            <a:prstGeom prst="rect">
              <a:avLst/>
            </a:prstGeom>
          </p:spPr>
        </p:pic>
        <p:pic>
          <p:nvPicPr>
            <p:cNvPr id="11" name="Picture 5">
              <a:extLst>
                <a:ext uri="{FF2B5EF4-FFF2-40B4-BE49-F238E27FC236}">
                  <a16:creationId xmlns:a16="http://schemas.microsoft.com/office/drawing/2014/main" id="{94AC4B57-3838-49C9-B1FF-2BC9D9B88F0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35466" y="1849543"/>
              <a:ext cx="1779270" cy="3158914"/>
            </a:xfrm>
            <a:prstGeom prst="rect">
              <a:avLst/>
            </a:prstGeom>
          </p:spPr>
        </p:pic>
        <p:cxnSp>
          <p:nvCxnSpPr>
            <p:cNvPr id="12" name="Gerade Verbindung mit Pfeil 11">
              <a:extLst>
                <a:ext uri="{FF2B5EF4-FFF2-40B4-BE49-F238E27FC236}">
                  <a16:creationId xmlns:a16="http://schemas.microsoft.com/office/drawing/2014/main" id="{58BA6661-4AF1-4BF5-90AC-AC837096AC85}"/>
                </a:ext>
              </a:extLst>
            </p:cNvPr>
            <p:cNvCxnSpPr/>
            <p:nvPr/>
          </p:nvCxnSpPr>
          <p:spPr>
            <a:xfrm>
              <a:off x="3237722" y="3526971"/>
              <a:ext cx="70912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9182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5A52D6-7942-4EAC-9B21-AAFE66356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566" y="759136"/>
            <a:ext cx="10854868" cy="1109705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‘human factor’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: GEIGER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eco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-system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2D535407-F5AB-4F8F-9EAA-6D4DBF00DEA7}"/>
              </a:ext>
            </a:extLst>
          </p:cNvPr>
          <p:cNvSpPr txBox="1">
            <a:spLocks/>
          </p:cNvSpPr>
          <p:nvPr/>
        </p:nvSpPr>
        <p:spPr>
          <a:xfrm>
            <a:off x="873712" y="1799451"/>
            <a:ext cx="4650010" cy="32467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MSE-specific target groups:</a:t>
            </a:r>
          </a:p>
          <a:p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IT-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lay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persons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designated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persons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will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ensure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cybersecurity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within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own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MSEs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Learning scenarios: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Self-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regulated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learning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within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GEIGER App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Courses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offered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Education Providers, e.g. MSE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associations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 3" charset="2"/>
              <a:buNone/>
            </a:pP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 3" charset="2"/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 3" charset="2"/>
              <a:buNone/>
            </a:pP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 3" charset="2"/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 3" charset="2"/>
              <a:buNone/>
            </a:pP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nhaltsplatzhalter 4" descr="https://lh4.googleusercontent.com/KLuOAELjgT0770qP4QZT1Iv5s17piTuUFumoijS1o4zCt-aoTOXq4yy3wmXcu_9Lh80V5bw0DRyTLyZFTE_7OYVqVz0D-UgAzscHN9YgV5cV9vs2Dc_PBkZJyf5FhPAa8ChE5YuW">
            <a:extLst>
              <a:ext uri="{FF2B5EF4-FFF2-40B4-BE49-F238E27FC236}">
                <a16:creationId xmlns:a16="http://schemas.microsoft.com/office/drawing/2014/main" id="{FDC6C3EB-41D0-47AA-89A3-0F0F572B8D3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56982"/>
            <a:ext cx="4784564" cy="31897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77326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1035</Words>
  <Application>Microsoft Office PowerPoint</Application>
  <PresentationFormat>Breitbild</PresentationFormat>
  <Paragraphs>155</Paragraphs>
  <Slides>16</Slides>
  <Notes>0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4" baseType="lpstr">
      <vt:lpstr>Arial</vt:lpstr>
      <vt:lpstr>Calibri</vt:lpstr>
      <vt:lpstr>Cambria</vt:lpstr>
      <vt:lpstr>Linux Libertine O</vt:lpstr>
      <vt:lpstr>Times New Roman</vt:lpstr>
      <vt:lpstr>Trebuchet MS</vt:lpstr>
      <vt:lpstr>Wingdings 3</vt:lpstr>
      <vt:lpstr>Facette</vt:lpstr>
      <vt:lpstr>  Building a cybersecurity educational eco-system  for small enterprises</vt:lpstr>
      <vt:lpstr>PowerPoint-Präsentation</vt:lpstr>
      <vt:lpstr>Cybersecurity in Europe’s MSEs</vt:lpstr>
      <vt:lpstr>Cybersecurity in Europe’s MSEs</vt:lpstr>
      <vt:lpstr>PowerPoint-Präsentation</vt:lpstr>
      <vt:lpstr>Consequences for Entrepreneurship Education</vt:lpstr>
      <vt:lpstr>GEIGER – Horizon 2020 EU-funded Project </vt:lpstr>
      <vt:lpstr>Technological Approach: GEIGER indicator</vt:lpstr>
      <vt:lpstr>‘human factor’ approach: GEIGER educational eco-system</vt:lpstr>
      <vt:lpstr>Curriculum: dimensions</vt:lpstr>
      <vt:lpstr>Competence levels </vt:lpstr>
      <vt:lpstr>Cybersecurity education topics – threat landscape</vt:lpstr>
      <vt:lpstr>From competence grid and threat landscape to curriculum</vt:lpstr>
      <vt:lpstr>…to be continued! 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cybersecurity educational eco-system  for small enterprises</dc:title>
  <dc:creator>Jessica Peichl</dc:creator>
  <cp:lastModifiedBy>Jessica Peichl</cp:lastModifiedBy>
  <cp:revision>67</cp:revision>
  <dcterms:created xsi:type="dcterms:W3CDTF">2021-09-15T13:29:46Z</dcterms:created>
  <dcterms:modified xsi:type="dcterms:W3CDTF">2021-10-08T10:00:42Z</dcterms:modified>
</cp:coreProperties>
</file>